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Welcome, and thank you for being here. Today is about getting you ready and comfortable for your first shift.
DO
Greet people by name as they arrive. Point out toilets, exits and when the break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We’ll cover who we are, your role and how to stay safe, then the details of your first shift.
DO
Say plainly that questions are welcome at any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Before I say anything about us, I’d love to know what brought you here.
DO
Read the split aloud. If skills lead, mention roles that build them. If the cause leads, connect it to the mission slide next.
COLLECTING ANSWERS
In the room: read each letter out and count the hands.
Online: ask people to type their letter in the chat.
Want the votes counted live, with the quiet people included? Run this poll live with Claryoo, free: https://claryoo.com/templates/volunteer-orientation?ref=deck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Let’s look at how volunteering works here, from the big picture down to your shift.
DO
Move straight into the first teaching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Everything you do here connects to one simple purpose, so let me start there.
DO
Share a short real story of someone the organisation helped. Hand out role descriptions and give two minutes to read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This is the most important part of today, so we’ll take it slowly.
DO
Name the safeguarding lead and show their contact details. Walk through one example disclosure and what a good response sounds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Let’s make your first shift feel familiar before you get there.
DO
Show the rota and sign-in sheet if you have them. Answer the practical worries collected earlier.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Think for a moment about what would make your first shift go well, then share it with the person next to you.
DO
Collect a few answers and note any practical worries, such as parking or what to wear, to answer before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Here’s a quick check on what we just covered about safety.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https://claryoo.com/templates/volunteer-orientation?ref=deck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If anyone chose secrecy or sorting it out themselves, go back over the rule: listen, don’t promise, tell the lead the same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If you remember three things from today, make it these.
DO
Read each takeaway and link it to a real moment from a shift.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Honestly, how ready do you feel for your first shift?
DO
Anyone who says not yet gets a follow up call this week. Say so out loud so nobody feels singled out.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https://claryoo.com/templates/volunteer-orientation?ref=deck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Here’s what to do before your first shift.
DO
Help people book a shift now if you can. Share the lead’s number and where to find the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Thank you for giving your time. We couldn’t do this work without you.
DO
Stay behind for questions and remind everyone who to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volunteer-orientation?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E7F3EC"/>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12372A"/>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55786A"/>
                </a:solidFill>
                <a:latin typeface="Arial" pitchFamily="34" charset="0"/>
                <a:ea typeface="Arial" pitchFamily="34" charset="-122"/>
                <a:cs typeface="Arial" pitchFamily="34" charset="-120"/>
              </a:rPr>
              <a:t>This slide is hidden when you present. About 63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55786A"/>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b="1" dirty="0">
                          <a:solidFill>
                            <a:srgbClr val="55786A"/>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b="1" dirty="0">
                          <a:solidFill>
                            <a:srgbClr val="55786A"/>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b="1" dirty="0">
                          <a:solidFill>
                            <a:srgbClr val="55786A"/>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Greet people by name as they arrive. Point out toilets, exits and when the break is.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Say plainly that questions are welcome at any point.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Poll: What brought you to vol…</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Read the split aloud. If skills lead, mention roles that build them. If the cause leads, connect it to the mission sl…</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Move straight into the first teaching slide.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Why we do this and where you…</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Share a short real story of someone the organisation helped. Hand out role descriptions and give two minutes to read…</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Staying safe and keeping othe…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Name the safeguarding lead and show their contact details. Walk through one example disclosure and what a good respon…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Your first shift, step by step</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Show the rota and sign-in sheet if you have them. Answer the practical worries collected earlier.</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Collect a few answers and note any practical worries, such as parking or what to wear, to answer before the end.</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Quiz: Someone tells you somet…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Here’s a quick check on what we just covered about safety.</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If anyone chose secrecy or sorting it out themselves, go back over the rule: listen, don’t promise, tell the lead the…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Read each takeaway and link it to a real moment from a shift.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Poll: How ready do you feel f…</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Anyone who says not yet gets a follow up call this week. Say so out loud so nobody feels singled out.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Help people book a shift now if you can. Share the lead’s number and where to find the policy.</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Stay behind for questions and remind everyone who to contact.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D8E6DE"/>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12372A"/>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55786A"/>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2E8B57"/>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NONPROFITS AND COMMUNITY</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12372A"/>
                </a:solidFill>
                <a:latin typeface="Arial" pitchFamily="34" charset="0"/>
                <a:ea typeface="Arial" pitchFamily="34" charset="-122"/>
                <a:cs typeface="Arial" pitchFamily="34" charset="-120"/>
              </a:rPr>
              <a:t>Volunteer orientation</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55786A"/>
                </a:solidFill>
                <a:latin typeface="Arial" pitchFamily="34" charset="0"/>
                <a:ea typeface="Arial" pitchFamily="34" charset="-122"/>
                <a:cs typeface="Arial" pitchFamily="34" charset="-120"/>
              </a:rPr>
              <a:t>Welcome. Here’s how we work and how to stay safe.</a:t>
            </a:r>
            <a:endParaRPr lang="en-US" sz="2400" dirty="0"/>
          </a:p>
        </p:txBody>
      </p:sp>
      <p:sp>
        <p:nvSpPr>
          <p:cNvPr id="7" name="Shape 5"/>
          <p:cNvSpPr/>
          <p:nvPr/>
        </p:nvSpPr>
        <p:spPr>
          <a:xfrm>
            <a:off x="822960" y="5916168"/>
            <a:ext cx="914400" cy="82296"/>
          </a:xfrm>
          <a:prstGeom prst="roundRect">
            <a:avLst>
              <a:gd name="adj" fmla="val 50000"/>
            </a:avLst>
          </a:prstGeom>
          <a:solidFill>
            <a:srgbClr val="2E8B57"/>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12372A"/>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D8E6DE"/>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2E8B57"/>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2372A"/>
                </a:solidFill>
                <a:latin typeface="Arial" pitchFamily="34" charset="0"/>
                <a:ea typeface="Arial" pitchFamily="34" charset="-122"/>
                <a:cs typeface="Arial" pitchFamily="34" charset="-120"/>
              </a:rPr>
              <a:t>Who we are and why it matters</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55786A"/>
                </a:solidFill>
                <a:latin typeface="Arial" pitchFamily="34" charset="0"/>
                <a:ea typeface="Arial" pitchFamily="34" charset="-122"/>
                <a:cs typeface="Arial" pitchFamily="34" charset="-120"/>
              </a:rPr>
              <a:t>About 8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D8E6DE"/>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2E8B57"/>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2372A"/>
                </a:solidFill>
                <a:latin typeface="Arial" pitchFamily="34" charset="0"/>
                <a:ea typeface="Arial" pitchFamily="34" charset="-122"/>
                <a:cs typeface="Arial" pitchFamily="34" charset="-120"/>
              </a:rPr>
              <a:t>Your role and how to stay safe</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55786A"/>
                </a:solidFill>
                <a:latin typeface="Arial" pitchFamily="34" charset="0"/>
                <a:ea typeface="Arial" pitchFamily="34" charset="-122"/>
                <a:cs typeface="Arial" pitchFamily="34" charset="-120"/>
              </a:rPr>
              <a:t>About 43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D8E6DE"/>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2E8B57"/>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2372A"/>
                </a:solidFill>
                <a:latin typeface="Arial" pitchFamily="34" charset="0"/>
                <a:ea typeface="Arial" pitchFamily="34" charset="-122"/>
                <a:cs typeface="Arial" pitchFamily="34" charset="-120"/>
              </a:rPr>
              <a:t>Your first shift</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55786A"/>
                </a:solidFill>
                <a:latin typeface="Arial" pitchFamily="34" charset="0"/>
                <a:ea typeface="Arial" pitchFamily="34" charset="-122"/>
                <a:cs typeface="Arial" pitchFamily="34" charset="-120"/>
              </a:rPr>
              <a:t>About 12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932688"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2372A"/>
                </a:solidFill>
                <a:latin typeface="Arial" pitchFamily="34" charset="0"/>
                <a:ea typeface="Arial" pitchFamily="34" charset="-122"/>
                <a:cs typeface="Arial" pitchFamily="34" charset="-120"/>
              </a:rPr>
              <a:t>What brought you to volunteer with us?</a:t>
            </a:r>
            <a:endParaRPr lang="en-US" sz="3800" dirty="0"/>
          </a:p>
        </p:txBody>
      </p:sp>
      <p:sp>
        <p:nvSpPr>
          <p:cNvPr id="5" name="Shape 3"/>
          <p:cNvSpPr/>
          <p:nvPr/>
        </p:nvSpPr>
        <p:spPr>
          <a:xfrm>
            <a:off x="822960" y="3200400"/>
            <a:ext cx="5144872" cy="914400"/>
          </a:xfrm>
          <a:prstGeom prst="roundRect">
            <a:avLst>
              <a:gd name="adj" fmla="val 16000"/>
            </a:avLst>
          </a:prstGeom>
          <a:solidFill>
            <a:srgbClr val="D8E6DE"/>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The cause itself</a:t>
            </a:r>
            <a:endParaRPr lang="en-US" sz="2200" dirty="0"/>
          </a:p>
        </p:txBody>
      </p:sp>
      <p:sp>
        <p:nvSpPr>
          <p:cNvPr id="8" name="Shape 6"/>
          <p:cNvSpPr/>
          <p:nvPr/>
        </p:nvSpPr>
        <p:spPr>
          <a:xfrm>
            <a:off x="6223864" y="3200400"/>
            <a:ext cx="5144872" cy="914400"/>
          </a:xfrm>
          <a:prstGeom prst="roundRect">
            <a:avLst>
              <a:gd name="adj" fmla="val 16000"/>
            </a:avLst>
          </a:prstGeom>
          <a:solidFill>
            <a:srgbClr val="D8E6DE"/>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Meeting new people</a:t>
            </a:r>
            <a:endParaRPr lang="en-US" sz="2200" dirty="0"/>
          </a:p>
        </p:txBody>
      </p:sp>
      <p:sp>
        <p:nvSpPr>
          <p:cNvPr id="11" name="Shape 9"/>
          <p:cNvSpPr/>
          <p:nvPr/>
        </p:nvSpPr>
        <p:spPr>
          <a:xfrm>
            <a:off x="822960" y="4297680"/>
            <a:ext cx="5144872" cy="914400"/>
          </a:xfrm>
          <a:prstGeom prst="roundRect">
            <a:avLst>
              <a:gd name="adj" fmla="val 16000"/>
            </a:avLst>
          </a:prstGeom>
          <a:solidFill>
            <a:srgbClr val="D8E6DE"/>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Building my skills</a:t>
            </a:r>
            <a:endParaRPr lang="en-US" sz="2200" dirty="0"/>
          </a:p>
        </p:txBody>
      </p:sp>
      <p:sp>
        <p:nvSpPr>
          <p:cNvPr id="14" name="Shape 12"/>
          <p:cNvSpPr/>
          <p:nvPr/>
        </p:nvSpPr>
        <p:spPr>
          <a:xfrm>
            <a:off x="6223864" y="4297680"/>
            <a:ext cx="5144872" cy="914400"/>
          </a:xfrm>
          <a:prstGeom prst="roundRect">
            <a:avLst>
              <a:gd name="adj" fmla="val 16000"/>
            </a:avLst>
          </a:prstGeom>
          <a:solidFill>
            <a:srgbClr val="D8E6DE"/>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A friend asked me</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E8B57"/>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FFFF">
              <a:alpha val="12000"/>
            </a:srgbClr>
          </a:solidFill>
          <a:ln/>
        </p:spPr>
      </p:sp>
      <p:sp>
        <p:nvSpPr>
          <p:cNvPr id="3" name="Shape 1"/>
          <p:cNvSpPr/>
          <p:nvPr/>
        </p:nvSpPr>
        <p:spPr>
          <a:xfrm>
            <a:off x="10225735" y="4983480"/>
            <a:ext cx="1005840" cy="1005840"/>
          </a:xfrm>
          <a:prstGeom prst="ellipse">
            <a:avLst/>
          </a:prstGeom>
          <a:ln w="76200">
            <a:solidFill>
              <a:srgbClr val="FFFFFF">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FFFFFF"/>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How volunteering works here</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2372A"/>
                </a:solidFill>
                <a:latin typeface="Arial" pitchFamily="34" charset="0"/>
                <a:ea typeface="Arial" pitchFamily="34" charset="-122"/>
                <a:cs typeface="Arial" pitchFamily="34" charset="-120"/>
              </a:rPr>
              <a:t>Why we do this and where you fit</a:t>
            </a:r>
            <a:endParaRPr lang="en-US" sz="3800" dirty="0"/>
          </a:p>
        </p:txBody>
      </p:sp>
      <p:sp>
        <p:nvSpPr>
          <p:cNvPr id="5" name="Shape 3"/>
          <p:cNvSpPr/>
          <p:nvPr/>
        </p:nvSpPr>
        <p:spPr>
          <a:xfrm>
            <a:off x="822960" y="2514600"/>
            <a:ext cx="3332378" cy="3337560"/>
          </a:xfrm>
          <a:prstGeom prst="roundRect">
            <a:avLst>
              <a:gd name="adj" fmla="val 5488"/>
            </a:avLst>
          </a:prstGeom>
          <a:solidFill>
            <a:srgbClr val="D8E6DE"/>
          </a:solidFill>
          <a:ln/>
        </p:spPr>
      </p:sp>
      <p:sp>
        <p:nvSpPr>
          <p:cNvPr id="6" name="Text 4"/>
          <p:cNvSpPr/>
          <p:nvPr/>
        </p:nvSpPr>
        <p:spPr>
          <a:xfrm>
            <a:off x="1143000"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Our mission in one line</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Say what we do, for whom and why in one sentence. Every role, from driving to admin, connects back to that sentence.</a:t>
            </a:r>
            <a:endParaRPr lang="en-US" sz="1500" dirty="0"/>
          </a:p>
        </p:txBody>
      </p:sp>
      <p:sp>
        <p:nvSpPr>
          <p:cNvPr id="9" name="Shape 7"/>
          <p:cNvSpPr/>
          <p:nvPr/>
        </p:nvSpPr>
        <p:spPr>
          <a:xfrm>
            <a:off x="4429658" y="2514600"/>
            <a:ext cx="3332378" cy="3337560"/>
          </a:xfrm>
          <a:prstGeom prst="roundRect">
            <a:avLst>
              <a:gd name="adj" fmla="val 5488"/>
            </a:avLst>
          </a:prstGeom>
          <a:solidFill>
            <a:srgbClr val="D8E6DE"/>
          </a:solidFill>
          <a:ln/>
        </p:spPr>
      </p:sp>
      <p:sp>
        <p:nvSpPr>
          <p:cNvPr id="10" name="Text 8"/>
          <p:cNvSpPr/>
          <p:nvPr/>
        </p:nvSpPr>
        <p:spPr>
          <a:xfrm>
            <a:off x="4749698"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Your role, clearly</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Each role has a short description: what you do, what you don’t, and the hours. If a task isn’t on it, check before you take it on.</a:t>
            </a:r>
            <a:endParaRPr lang="en-US" sz="1500" dirty="0"/>
          </a:p>
        </p:txBody>
      </p:sp>
      <p:sp>
        <p:nvSpPr>
          <p:cNvPr id="13" name="Shape 11"/>
          <p:cNvSpPr/>
          <p:nvPr/>
        </p:nvSpPr>
        <p:spPr>
          <a:xfrm>
            <a:off x="8036357" y="2514600"/>
            <a:ext cx="3332378" cy="3337560"/>
          </a:xfrm>
          <a:prstGeom prst="roundRect">
            <a:avLst>
              <a:gd name="adj" fmla="val 5488"/>
            </a:avLst>
          </a:prstGeom>
          <a:solidFill>
            <a:srgbClr val="D8E6DE"/>
          </a:solidFill>
          <a:ln/>
        </p:spPr>
      </p:sp>
      <p:sp>
        <p:nvSpPr>
          <p:cNvPr id="14" name="Text 12"/>
          <p:cNvSpPr/>
          <p:nvPr/>
        </p:nvSpPr>
        <p:spPr>
          <a:xfrm>
            <a:off x="8356397"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Who you report to</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You have one named contact for each shift. They are your first call for questions, problems or if you can’t make it.</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Volunteer orientation</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2372A"/>
                </a:solidFill>
                <a:latin typeface="Arial" pitchFamily="34" charset="0"/>
                <a:ea typeface="Arial" pitchFamily="34" charset="-122"/>
                <a:cs typeface="Arial" pitchFamily="34" charset="-120"/>
              </a:rPr>
              <a:t>Staying safe and keeping others safe</a:t>
            </a:r>
            <a:endParaRPr lang="en-US" sz="3800" dirty="0"/>
          </a:p>
        </p:txBody>
      </p:sp>
      <p:sp>
        <p:nvSpPr>
          <p:cNvPr id="5" name="Shape 3"/>
          <p:cNvSpPr/>
          <p:nvPr/>
        </p:nvSpPr>
        <p:spPr>
          <a:xfrm>
            <a:off x="822960" y="2514600"/>
            <a:ext cx="3332378" cy="3337560"/>
          </a:xfrm>
          <a:prstGeom prst="roundRect">
            <a:avLst>
              <a:gd name="adj" fmla="val 5488"/>
            </a:avLst>
          </a:prstGeom>
          <a:solidFill>
            <a:srgbClr val="D8E6DE"/>
          </a:solidFill>
          <a:ln/>
        </p:spPr>
      </p:sp>
      <p:sp>
        <p:nvSpPr>
          <p:cNvPr id="6" name="Text 4"/>
          <p:cNvSpPr/>
          <p:nvPr/>
        </p:nvSpPr>
        <p:spPr>
          <a:xfrm>
            <a:off x="1143000"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If someone tells you something</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Listen calmly, don’t ask probing questions and never promise to keep it secret. Tell the safeguarding lead the same day.</a:t>
            </a:r>
            <a:endParaRPr lang="en-US" sz="1500" dirty="0"/>
          </a:p>
        </p:txBody>
      </p:sp>
      <p:sp>
        <p:nvSpPr>
          <p:cNvPr id="9" name="Shape 7"/>
          <p:cNvSpPr/>
          <p:nvPr/>
        </p:nvSpPr>
        <p:spPr>
          <a:xfrm>
            <a:off x="4429658" y="2514600"/>
            <a:ext cx="3332378" cy="3337560"/>
          </a:xfrm>
          <a:prstGeom prst="roundRect">
            <a:avLst>
              <a:gd name="adj" fmla="val 5488"/>
            </a:avLst>
          </a:prstGeom>
          <a:solidFill>
            <a:srgbClr val="D8E6DE"/>
          </a:solidFill>
          <a:ln/>
        </p:spPr>
      </p:sp>
      <p:sp>
        <p:nvSpPr>
          <p:cNvPr id="10" name="Text 8"/>
          <p:cNvSpPr/>
          <p:nvPr/>
        </p:nvSpPr>
        <p:spPr>
          <a:xfrm>
            <a:off x="4749698"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Boundaries that protect you</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Don’t give out your personal number, lend money or meet people you support outside your shift. It keeps both of you safe.</a:t>
            </a:r>
            <a:endParaRPr lang="en-US" sz="1500" dirty="0"/>
          </a:p>
        </p:txBody>
      </p:sp>
      <p:sp>
        <p:nvSpPr>
          <p:cNvPr id="13" name="Shape 11"/>
          <p:cNvSpPr/>
          <p:nvPr/>
        </p:nvSpPr>
        <p:spPr>
          <a:xfrm>
            <a:off x="8036357" y="2514600"/>
            <a:ext cx="3332378" cy="3337560"/>
          </a:xfrm>
          <a:prstGeom prst="roundRect">
            <a:avLst>
              <a:gd name="adj" fmla="val 5488"/>
            </a:avLst>
          </a:prstGeom>
          <a:solidFill>
            <a:srgbClr val="D8E6DE"/>
          </a:solidFill>
          <a:ln/>
        </p:spPr>
      </p:sp>
      <p:sp>
        <p:nvSpPr>
          <p:cNvPr id="14" name="Text 12"/>
          <p:cNvSpPr/>
          <p:nvPr/>
        </p:nvSpPr>
        <p:spPr>
          <a:xfrm>
            <a:off x="8356397"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Accidents and hazards</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Know where the first aid kit and fire exits are. Report any accident or near miss to your shift lead before you leave.</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Volunteer orientation</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2372A"/>
                </a:solidFill>
                <a:latin typeface="Arial" pitchFamily="34" charset="0"/>
                <a:ea typeface="Arial" pitchFamily="34" charset="-122"/>
                <a:cs typeface="Arial" pitchFamily="34" charset="-120"/>
              </a:rPr>
              <a:t>Your first shift, step by step</a:t>
            </a:r>
            <a:endParaRPr lang="en-US" sz="3800" dirty="0"/>
          </a:p>
        </p:txBody>
      </p:sp>
      <p:sp>
        <p:nvSpPr>
          <p:cNvPr id="5" name="Shape 3"/>
          <p:cNvSpPr/>
          <p:nvPr/>
        </p:nvSpPr>
        <p:spPr>
          <a:xfrm>
            <a:off x="822960" y="2514600"/>
            <a:ext cx="3332378" cy="3337560"/>
          </a:xfrm>
          <a:prstGeom prst="roundRect">
            <a:avLst>
              <a:gd name="adj" fmla="val 5488"/>
            </a:avLst>
          </a:prstGeom>
          <a:solidFill>
            <a:srgbClr val="D8E6DE"/>
          </a:solidFill>
          <a:ln/>
        </p:spPr>
      </p:sp>
      <p:sp>
        <p:nvSpPr>
          <p:cNvPr id="6" name="Text 4"/>
          <p:cNvSpPr/>
          <p:nvPr/>
        </p:nvSpPr>
        <p:spPr>
          <a:xfrm>
            <a:off x="1143000"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Before you arrive</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Check the rota, the address and what to wear. Bring any ID or documents your role needs, and arrive ten minutes early.</a:t>
            </a:r>
            <a:endParaRPr lang="en-US" sz="1500" dirty="0"/>
          </a:p>
        </p:txBody>
      </p:sp>
      <p:sp>
        <p:nvSpPr>
          <p:cNvPr id="9" name="Shape 7"/>
          <p:cNvSpPr/>
          <p:nvPr/>
        </p:nvSpPr>
        <p:spPr>
          <a:xfrm>
            <a:off x="4429658" y="2514600"/>
            <a:ext cx="3332378" cy="3337560"/>
          </a:xfrm>
          <a:prstGeom prst="roundRect">
            <a:avLst>
              <a:gd name="adj" fmla="val 5488"/>
            </a:avLst>
          </a:prstGeom>
          <a:solidFill>
            <a:srgbClr val="D8E6DE"/>
          </a:solidFill>
          <a:ln/>
        </p:spPr>
      </p:sp>
      <p:sp>
        <p:nvSpPr>
          <p:cNvPr id="10" name="Text 8"/>
          <p:cNvSpPr/>
          <p:nvPr/>
        </p:nvSpPr>
        <p:spPr>
          <a:xfrm>
            <a:off x="4749698"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On the day</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Sign in when you arrive and sign out when you leave. Your shift lead will introduce you and pair you with someone experienced.</a:t>
            </a:r>
            <a:endParaRPr lang="en-US" sz="1500" dirty="0"/>
          </a:p>
        </p:txBody>
      </p:sp>
      <p:sp>
        <p:nvSpPr>
          <p:cNvPr id="13" name="Shape 11"/>
          <p:cNvSpPr/>
          <p:nvPr/>
        </p:nvSpPr>
        <p:spPr>
          <a:xfrm>
            <a:off x="8036357" y="2514600"/>
            <a:ext cx="3332378" cy="3337560"/>
          </a:xfrm>
          <a:prstGeom prst="roundRect">
            <a:avLst>
              <a:gd name="adj" fmla="val 5488"/>
            </a:avLst>
          </a:prstGeom>
          <a:solidFill>
            <a:srgbClr val="D8E6DE"/>
          </a:solidFill>
          <a:ln/>
        </p:spPr>
      </p:sp>
      <p:sp>
        <p:nvSpPr>
          <p:cNvPr id="14" name="Text 12"/>
          <p:cNvSpPr/>
          <p:nvPr/>
        </p:nvSpPr>
        <p:spPr>
          <a:xfrm>
            <a:off x="8356397"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If plans change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Can’t make it? Tell your contact as early as possible. Keep receipts for agreed expenses and claim them within the month.</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Volunteer orientation</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2E8B57"/>
          </a:solidFill>
          <a:ln/>
        </p:spPr>
        <p:txBody>
          <a:bodyPr wrap="square" lIns="0" tIns="0" rIns="0" bIns="0" rtlCol="0" anchor="ctr"/>
          <a:lstStyle/>
          <a:p>
            <a:pPr algn="ctr" indent="0" marL="0">
              <a:buNone/>
            </a:pPr>
            <a:r>
              <a:rPr lang="en-US" sz="12000" b="1" dirty="0">
                <a:solidFill>
                  <a:srgbClr val="FFFFFF"/>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4000" b="1" dirty="0">
                <a:solidFill>
                  <a:srgbClr val="12372A"/>
                </a:solidFill>
                <a:latin typeface="Arial" pitchFamily="34" charset="0"/>
                <a:ea typeface="Arial" pitchFamily="34" charset="-122"/>
                <a:cs typeface="Arial" pitchFamily="34" charset="-120"/>
              </a:rPr>
              <a:t>What would make your first shift go well for you?</a:t>
            </a:r>
            <a:endParaRPr lang="en-US" sz="4000" dirty="0"/>
          </a:p>
        </p:txBody>
      </p:sp>
      <p:sp>
        <p:nvSpPr>
          <p:cNvPr id="7" name="Shape 5"/>
          <p:cNvSpPr/>
          <p:nvPr/>
        </p:nvSpPr>
        <p:spPr>
          <a:xfrm>
            <a:off x="3474720" y="4983480"/>
            <a:ext cx="457200" cy="73152"/>
          </a:xfrm>
          <a:prstGeom prst="roundRect">
            <a:avLst>
              <a:gd name="adj" fmla="val 50000"/>
            </a:avLst>
          </a:prstGeom>
          <a:solidFill>
            <a:srgbClr val="2E8B57"/>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55786A"/>
                </a:solidFill>
                <a:latin typeface="Arial" pitchFamily="34" charset="0"/>
                <a:ea typeface="Arial" pitchFamily="34" charset="-122"/>
                <a:cs typeface="Arial" pitchFamily="34" charset="-120"/>
              </a:rPr>
              <a:t>2 minutes alone, then share in pairs</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932688"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000" b="1" dirty="0">
                <a:solidFill>
                  <a:srgbClr val="12372A"/>
                </a:solidFill>
                <a:latin typeface="Arial" pitchFamily="34" charset="0"/>
                <a:ea typeface="Arial" pitchFamily="34" charset="-122"/>
                <a:cs typeface="Arial" pitchFamily="34" charset="-120"/>
              </a:rPr>
              <a:t>Someone tells you something worrying about their safety. What do you do?</a:t>
            </a:r>
            <a:endParaRPr lang="en-US" sz="3000" dirty="0"/>
          </a:p>
        </p:txBody>
      </p:sp>
      <p:sp>
        <p:nvSpPr>
          <p:cNvPr id="5" name="Shape 3"/>
          <p:cNvSpPr/>
          <p:nvPr/>
        </p:nvSpPr>
        <p:spPr>
          <a:xfrm>
            <a:off x="822960" y="3200400"/>
            <a:ext cx="5144872" cy="914400"/>
          </a:xfrm>
          <a:prstGeom prst="roundRect">
            <a:avLst>
              <a:gd name="adj" fmla="val 16000"/>
            </a:avLst>
          </a:prstGeom>
          <a:solidFill>
            <a:srgbClr val="D8E6DE"/>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Promise to keep it secret</a:t>
            </a:r>
            <a:endParaRPr lang="en-US" sz="2200" dirty="0"/>
          </a:p>
        </p:txBody>
      </p:sp>
      <p:sp>
        <p:nvSpPr>
          <p:cNvPr id="8" name="Shape 6"/>
          <p:cNvSpPr/>
          <p:nvPr/>
        </p:nvSpPr>
        <p:spPr>
          <a:xfrm>
            <a:off x="6223864" y="3200400"/>
            <a:ext cx="5144872" cy="914400"/>
          </a:xfrm>
          <a:prstGeom prst="roundRect">
            <a:avLst>
              <a:gd name="adj" fmla="val 16000"/>
            </a:avLst>
          </a:prstGeom>
          <a:solidFill>
            <a:srgbClr val="D8E6DE"/>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Ask lots of questions</a:t>
            </a:r>
            <a:endParaRPr lang="en-US" sz="2200" dirty="0"/>
          </a:p>
        </p:txBody>
      </p:sp>
      <p:sp>
        <p:nvSpPr>
          <p:cNvPr id="11" name="Shape 9"/>
          <p:cNvSpPr/>
          <p:nvPr/>
        </p:nvSpPr>
        <p:spPr>
          <a:xfrm>
            <a:off x="822960" y="4297680"/>
            <a:ext cx="5144872" cy="914400"/>
          </a:xfrm>
          <a:prstGeom prst="roundRect">
            <a:avLst>
              <a:gd name="adj" fmla="val 16000"/>
            </a:avLst>
          </a:prstGeom>
          <a:solidFill>
            <a:srgbClr val="D8E6DE"/>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Listen, then tell the lead</a:t>
            </a:r>
            <a:endParaRPr lang="en-US" sz="2200" dirty="0"/>
          </a:p>
        </p:txBody>
      </p:sp>
      <p:sp>
        <p:nvSpPr>
          <p:cNvPr id="14" name="Shape 12"/>
          <p:cNvSpPr/>
          <p:nvPr/>
        </p:nvSpPr>
        <p:spPr>
          <a:xfrm>
            <a:off x="6223864" y="4297680"/>
            <a:ext cx="5144872" cy="914400"/>
          </a:xfrm>
          <a:prstGeom prst="roundRect">
            <a:avLst>
              <a:gd name="adj" fmla="val 16000"/>
            </a:avLst>
          </a:prstGeom>
          <a:solidFill>
            <a:srgbClr val="D8E6DE"/>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Sort it out yourself</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1170432"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000" b="1" dirty="0">
                <a:solidFill>
                  <a:srgbClr val="12372A"/>
                </a:solidFill>
                <a:latin typeface="Arial" pitchFamily="34" charset="0"/>
                <a:ea typeface="Arial" pitchFamily="34" charset="-122"/>
                <a:cs typeface="Arial" pitchFamily="34" charset="-120"/>
              </a:rPr>
              <a:t>Someone tells you something worrying about their safety. What do you do?</a:t>
            </a:r>
            <a:endParaRPr lang="en-US" sz="3000" dirty="0"/>
          </a:p>
        </p:txBody>
      </p:sp>
      <p:sp>
        <p:nvSpPr>
          <p:cNvPr id="5" name="Shape 3"/>
          <p:cNvSpPr/>
          <p:nvPr/>
        </p:nvSpPr>
        <p:spPr>
          <a:xfrm>
            <a:off x="822960" y="3200400"/>
            <a:ext cx="5144872" cy="914400"/>
          </a:xfrm>
          <a:prstGeom prst="roundRect">
            <a:avLst>
              <a:gd name="adj" fmla="val 16000"/>
            </a:avLst>
          </a:prstGeom>
          <a:solidFill>
            <a:srgbClr val="D8E6DE"/>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2E8B57">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2372A">
                    <a:alpha val="50000"/>
                  </a:srgbClr>
                </a:solidFill>
                <a:latin typeface="Arial" pitchFamily="34" charset="0"/>
                <a:ea typeface="Arial" pitchFamily="34" charset="-122"/>
                <a:cs typeface="Arial" pitchFamily="34" charset="-120"/>
              </a:rPr>
              <a:t>Promise to keep it secret</a:t>
            </a:r>
            <a:endParaRPr lang="en-US" sz="2200" dirty="0"/>
          </a:p>
        </p:txBody>
      </p:sp>
      <p:sp>
        <p:nvSpPr>
          <p:cNvPr id="8" name="Shape 6"/>
          <p:cNvSpPr/>
          <p:nvPr/>
        </p:nvSpPr>
        <p:spPr>
          <a:xfrm>
            <a:off x="6223864" y="3200400"/>
            <a:ext cx="5144872" cy="914400"/>
          </a:xfrm>
          <a:prstGeom prst="roundRect">
            <a:avLst>
              <a:gd name="adj" fmla="val 16000"/>
            </a:avLst>
          </a:prstGeom>
          <a:solidFill>
            <a:srgbClr val="D8E6DE"/>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2E8B57">
                    <a:alpha val="50000"/>
                  </a:srgbClr>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2372A">
                    <a:alpha val="50000"/>
                  </a:srgbClr>
                </a:solidFill>
                <a:latin typeface="Arial" pitchFamily="34" charset="0"/>
                <a:ea typeface="Arial" pitchFamily="34" charset="-122"/>
                <a:cs typeface="Arial" pitchFamily="34" charset="-120"/>
              </a:rPr>
              <a:t>Ask lots of questions</a:t>
            </a:r>
            <a:endParaRPr lang="en-US" sz="2200" dirty="0"/>
          </a:p>
        </p:txBody>
      </p:sp>
      <p:sp>
        <p:nvSpPr>
          <p:cNvPr id="11" name="Shape 9"/>
          <p:cNvSpPr/>
          <p:nvPr/>
        </p:nvSpPr>
        <p:spPr>
          <a:xfrm>
            <a:off x="822960" y="4297680"/>
            <a:ext cx="5144872" cy="914400"/>
          </a:xfrm>
          <a:prstGeom prst="roundRect">
            <a:avLst>
              <a:gd name="adj" fmla="val 16000"/>
            </a:avLst>
          </a:prstGeom>
          <a:solidFill>
            <a:srgbClr val="2E8B57"/>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Listen, then tell the lead</a:t>
            </a:r>
            <a:endParaRPr lang="en-US" sz="2200" dirty="0"/>
          </a:p>
        </p:txBody>
      </p:sp>
      <p:sp>
        <p:nvSpPr>
          <p:cNvPr id="14" name="Shape 12"/>
          <p:cNvSpPr/>
          <p:nvPr/>
        </p:nvSpPr>
        <p:spPr>
          <a:xfrm>
            <a:off x="6223864" y="4297680"/>
            <a:ext cx="5144872" cy="914400"/>
          </a:xfrm>
          <a:prstGeom prst="roundRect">
            <a:avLst>
              <a:gd name="adj" fmla="val 16000"/>
            </a:avLst>
          </a:prstGeom>
          <a:solidFill>
            <a:srgbClr val="D8E6DE"/>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2E8B57">
                    <a:alpha val="50000"/>
                  </a:srgbClr>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2372A">
                    <a:alpha val="50000"/>
                  </a:srgbClr>
                </a:solidFill>
                <a:latin typeface="Arial" pitchFamily="34" charset="0"/>
                <a:ea typeface="Arial" pitchFamily="34" charset="-122"/>
                <a:cs typeface="Arial" pitchFamily="34" charset="-120"/>
              </a:rPr>
              <a:t>Sort it out yourself</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2372A"/>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D8E6DE"/>
          </a:solidFill>
          <a:ln/>
        </p:spPr>
      </p:sp>
      <p:sp>
        <p:nvSpPr>
          <p:cNvPr id="5" name="Text 3"/>
          <p:cNvSpPr/>
          <p:nvPr/>
        </p:nvSpPr>
        <p:spPr>
          <a:xfrm>
            <a:off x="5074920" y="1362456"/>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12372A"/>
                </a:solidFill>
                <a:latin typeface="Arial" pitchFamily="34" charset="0"/>
                <a:ea typeface="Arial" pitchFamily="34" charset="-122"/>
                <a:cs typeface="Arial" pitchFamily="34" charset="-120"/>
              </a:rPr>
              <a:t>Know the mission behind your role</a:t>
            </a:r>
            <a:endParaRPr lang="en-US" sz="2200" dirty="0"/>
          </a:p>
        </p:txBody>
      </p:sp>
      <p:sp>
        <p:nvSpPr>
          <p:cNvPr id="7" name="Shape 5"/>
          <p:cNvSpPr/>
          <p:nvPr/>
        </p:nvSpPr>
        <p:spPr>
          <a:xfrm>
            <a:off x="4754880" y="2578608"/>
            <a:ext cx="6613855" cy="1444752"/>
          </a:xfrm>
          <a:prstGeom prst="roundRect">
            <a:avLst>
              <a:gd name="adj" fmla="val 11392"/>
            </a:avLst>
          </a:prstGeom>
          <a:solidFill>
            <a:srgbClr val="D8E6DE"/>
          </a:solidFill>
          <a:ln/>
        </p:spPr>
      </p:sp>
      <p:sp>
        <p:nvSpPr>
          <p:cNvPr id="8" name="Text 6"/>
          <p:cNvSpPr/>
          <p:nvPr/>
        </p:nvSpPr>
        <p:spPr>
          <a:xfrm>
            <a:off x="5074920" y="3026664"/>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12372A"/>
                </a:solidFill>
                <a:latin typeface="Arial" pitchFamily="34" charset="0"/>
                <a:ea typeface="Arial" pitchFamily="34" charset="-122"/>
                <a:cs typeface="Arial" pitchFamily="34" charset="-120"/>
              </a:rPr>
              <a:t>Report any concern to the lead</a:t>
            </a:r>
            <a:endParaRPr lang="en-US" sz="2200" dirty="0"/>
          </a:p>
        </p:txBody>
      </p:sp>
      <p:sp>
        <p:nvSpPr>
          <p:cNvPr id="10" name="Shape 8"/>
          <p:cNvSpPr/>
          <p:nvPr/>
        </p:nvSpPr>
        <p:spPr>
          <a:xfrm>
            <a:off x="4754880" y="4242816"/>
            <a:ext cx="6613855" cy="1444752"/>
          </a:xfrm>
          <a:prstGeom prst="roundRect">
            <a:avLst>
              <a:gd name="adj" fmla="val 11392"/>
            </a:avLst>
          </a:prstGeom>
          <a:solidFill>
            <a:srgbClr val="D8E6DE"/>
          </a:solidFill>
          <a:ln/>
        </p:spPr>
      </p:sp>
      <p:sp>
        <p:nvSpPr>
          <p:cNvPr id="11" name="Text 9"/>
          <p:cNvSpPr/>
          <p:nvPr/>
        </p:nvSpPr>
        <p:spPr>
          <a:xfrm>
            <a:off x="5074920" y="4690872"/>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12372A"/>
                </a:solidFill>
                <a:latin typeface="Arial" pitchFamily="34" charset="0"/>
                <a:ea typeface="Arial" pitchFamily="34" charset="-122"/>
                <a:cs typeface="Arial" pitchFamily="34" charset="-120"/>
              </a:rPr>
              <a:t>Ask, then ask again</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Volunteer orientation</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932688"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2372A"/>
                </a:solidFill>
                <a:latin typeface="Arial" pitchFamily="34" charset="0"/>
                <a:ea typeface="Arial" pitchFamily="34" charset="-122"/>
                <a:cs typeface="Arial" pitchFamily="34" charset="-120"/>
              </a:rPr>
              <a:t>How ready do you feel for your first shift?</a:t>
            </a:r>
            <a:endParaRPr lang="en-US" sz="3800" dirty="0"/>
          </a:p>
        </p:txBody>
      </p:sp>
      <p:sp>
        <p:nvSpPr>
          <p:cNvPr id="6" name="Shape 4"/>
          <p:cNvSpPr/>
          <p:nvPr/>
        </p:nvSpPr>
        <p:spPr>
          <a:xfrm>
            <a:off x="822960" y="3200400"/>
            <a:ext cx="5144872" cy="914400"/>
          </a:xfrm>
          <a:prstGeom prst="roundRect">
            <a:avLst>
              <a:gd name="adj" fmla="val 16000"/>
            </a:avLst>
          </a:prstGeom>
          <a:solidFill>
            <a:srgbClr val="D8E6DE"/>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Ready to go</a:t>
            </a:r>
            <a:endParaRPr lang="en-US" sz="2200" dirty="0"/>
          </a:p>
        </p:txBody>
      </p:sp>
      <p:sp>
        <p:nvSpPr>
          <p:cNvPr id="9" name="Shape 7"/>
          <p:cNvSpPr/>
          <p:nvPr/>
        </p:nvSpPr>
        <p:spPr>
          <a:xfrm>
            <a:off x="6223864" y="3200400"/>
            <a:ext cx="5144872" cy="914400"/>
          </a:xfrm>
          <a:prstGeom prst="roundRect">
            <a:avLst>
              <a:gd name="adj" fmla="val 16000"/>
            </a:avLst>
          </a:prstGeom>
          <a:solidFill>
            <a:srgbClr val="D8E6DE"/>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Mostly, a few questions</a:t>
            </a:r>
            <a:endParaRPr lang="en-US" sz="2200" dirty="0"/>
          </a:p>
        </p:txBody>
      </p:sp>
      <p:sp>
        <p:nvSpPr>
          <p:cNvPr id="12" name="Shape 10"/>
          <p:cNvSpPr/>
          <p:nvPr/>
        </p:nvSpPr>
        <p:spPr>
          <a:xfrm>
            <a:off x="822960" y="4297680"/>
            <a:ext cx="5144872" cy="914400"/>
          </a:xfrm>
          <a:prstGeom prst="roundRect">
            <a:avLst>
              <a:gd name="adj" fmla="val 16000"/>
            </a:avLst>
          </a:prstGeom>
          <a:solidFill>
            <a:srgbClr val="D8E6DE"/>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Not yet</a:t>
            </a:r>
            <a:endParaRPr lang="en-US" sz="2200" dirty="0"/>
          </a:p>
        </p:txBody>
      </p:sp>
      <p:sp>
        <p:nvSpPr>
          <p:cNvPr id="15" name="Text 13"/>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Answer with your letter: A, B or C</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2372A"/>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D8E6DE"/>
          </a:solidFill>
          <a:ln/>
        </p:spPr>
      </p:sp>
      <p:sp>
        <p:nvSpPr>
          <p:cNvPr id="5" name="Text 3"/>
          <p:cNvSpPr/>
          <p:nvPr/>
        </p:nvSpPr>
        <p:spPr>
          <a:xfrm>
            <a:off x="5074920" y="1362456"/>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12372A"/>
                </a:solidFill>
                <a:latin typeface="Arial" pitchFamily="34" charset="0"/>
                <a:ea typeface="Arial" pitchFamily="34" charset="-122"/>
                <a:cs typeface="Arial" pitchFamily="34" charset="-120"/>
              </a:rPr>
              <a:t>Book your first shift</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55786A"/>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D8E6DE"/>
          </a:solidFill>
          <a:ln/>
        </p:spPr>
      </p:sp>
      <p:sp>
        <p:nvSpPr>
          <p:cNvPr id="9" name="Text 7"/>
          <p:cNvSpPr/>
          <p:nvPr/>
        </p:nvSpPr>
        <p:spPr>
          <a:xfrm>
            <a:off x="5074920" y="3026664"/>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12372A"/>
                </a:solidFill>
                <a:latin typeface="Arial" pitchFamily="34" charset="0"/>
                <a:ea typeface="Arial" pitchFamily="34" charset="-122"/>
                <a:cs typeface="Arial" pitchFamily="34" charset="-120"/>
              </a:rPr>
              <a:t>Save the volunteer lead’s number</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55786A"/>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D8E6DE"/>
          </a:solidFill>
          <a:ln/>
        </p:spPr>
      </p:sp>
      <p:sp>
        <p:nvSpPr>
          <p:cNvPr id="13" name="Text 11"/>
          <p:cNvSpPr/>
          <p:nvPr/>
        </p:nvSpPr>
        <p:spPr>
          <a:xfrm>
            <a:off x="5074920" y="4690872"/>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12372A"/>
                </a:solidFill>
                <a:latin typeface="Arial" pitchFamily="34" charset="0"/>
                <a:ea typeface="Arial" pitchFamily="34" charset="-122"/>
                <a:cs typeface="Arial" pitchFamily="34" charset="-120"/>
              </a:rPr>
              <a:t>Read the safeguarding policy</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55786A"/>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Volunteer orientation</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2E8B57"/>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5600" b="1" spc="-100" kern="0" dirty="0">
                <a:solidFill>
                  <a:srgbClr val="12372A"/>
                </a:solidFill>
                <a:latin typeface="Arial" pitchFamily="34" charset="0"/>
                <a:ea typeface="Arial" pitchFamily="34" charset="-122"/>
                <a:cs typeface="Arial" pitchFamily="34" charset="-120"/>
              </a:rPr>
              <a:t>Thank you for giving your time</a:t>
            </a:r>
            <a:endParaRPr lang="en-US" sz="5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55786A"/>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Volunteer orientation template</dc:title>
  <dc:subject>PptxGenJS Presentation</dc:subject>
  <dc:creator>Claryoo</dc:creator>
  <cp:lastModifiedBy>Claryoo</cp:lastModifiedBy>
  <cp:revision>1</cp:revision>
  <dcterms:created xsi:type="dcterms:W3CDTF">2026-10-14T17:01:24Z</dcterms:created>
  <dcterms:modified xsi:type="dcterms:W3CDTF">2026-10-14T17:01:24Z</dcterms:modified>
</cp:coreProperties>
</file>