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Thanks for giving today to this. By the end we want a short list of priorities and clear agreements, with owners.
DO
Share the times for breaks and lunch at the start so people can settle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We’ll look back on the year, choose our priorities, then agree how we work together.
DO
Ask for any ground rules people want, such as laptops closed except for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Pick up to two things you most want from today.
DO
Say the top answers out loud and tell people where in the day each one will be covered. If “to be heard” is high, protect quiet time in exercises.
COLLECTING ANSWERS
In the room: read each letter out and count the hands. People can vote for up to two.
Online: ask people to type their letter in the chat.
Want the votes counted live, with the quiet people included? Run this poll live with Claryoo, free: https://claryoo.com/templates/team-offsite?ref=deck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
SAY
Let’s start by looking back before we plan ahead.
DO
Have the wall timeline and sticky notes ready before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Before we plan anything, let’s be honest about the year we’ve had.
DO
Give people five minutes to add notes in silence, then walk the timeline together and name two or three patterns.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We can’t do everything well, so we’ll pick a few and say what we’re setting aside.
DO
Cap the final list at three to five. Read the “not doing” list aloud so it feels like a real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MIN
SAY
Good priorities fail on how we work together, so let’s agree that part too.
DO
Aim for three to five agreements. Test each with “Would we notice if someone broke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 MIN
SAY
In groups of four, list what we should start, stop and keep doing as a team.
DO
Give 20 minutes in groups, then each group shares its top two of each. Cluster on one wall. Take a break after this block.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SAY
Be honest: what gets in our way most often?
DO
Take the top answer and ask the room for one concrete agreement that would reduce it. Write it on the agreements list.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https://claryoo.com/templates/team-offsite?ref=deck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Here’s what we agreed: build on what works, keep a few priorities, and one owner per decision.
DO
Read the final priorities and agreements aloud and check nobody disagrees strongly.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How confident are you in today’s plan?
DO
If many say not yet, ask what would make it real, then fix that gap before people leave.
COLLECTING ANSWERS
In the room: hand out sticky notes, ask for a letter only, collect them folded and count.
Online: hands and chat aren’t anonymous, so people may hold back on this one.
Want honest, anonymous answers counted for you? Run this poll live with Claryoo, free: https://claryoo.com/templates/team-offsite?ref=deck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MIN
SAY
Every commitment now gets one owner, a first step and a date.
DO
Go through each priority and agreement. Nobody leaves without at least one named 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Thank you. We’ll share the plan tomorrow and check in together in 30 days.
DO
Close with a quick round of one word each on how the day felt.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team-offsite?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EEF0FF"/>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1E1F4B"/>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6B6E9E"/>
                </a:solidFill>
                <a:latin typeface="Arial" pitchFamily="34" charset="0"/>
                <a:ea typeface="Arial" pitchFamily="34" charset="-122"/>
                <a:cs typeface="Arial" pitchFamily="34" charset="-120"/>
              </a:rPr>
              <a:t>This slide is hidden when you present. About 191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6B6E9E"/>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b="1" dirty="0">
                          <a:solidFill>
                            <a:srgbClr val="6B6E9E"/>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Share the times for breaks and lunch at the start so people can settle in.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Ask for any ground rules people want, such as laptops closed except for notes.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Poll: What do you most want f…</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Say the top answers out loud and tell people where in the day each one will be covered. If “to be heard” is high, pro…</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Have the wall timeline and sticky notes ready before this slide.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Look back to learn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Give people five minutes to add notes in silence, then walk the timeline together and name two or three patterns.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Choose a few priorities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Cap the final list at three to five. Read the “not doing” list aloud so it feels like a real decision.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Agree how we work together</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Aim for three to five agreements. Test each with “Would we notice if someone broke this?”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60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Give 20 minutes in groups, then each group shares its top two of each. Cluster on one wall. Take a break after this b…</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Poll: What gets in our way mo…</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Take the top answer and ask the room for one concrete agreement that would reduce it. Write it on the agreements list.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Read the final priorities and agreements aloud and check nobody disagrees strongly.</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Poll: How confident are you i…</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If many say not yet, ask what would make it real, then fix that gap before people leave.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20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Go through each priority and agreement. Nobody leaves without at least one named action.</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r h="310896">
                <a:tc>
                  <a:txBody>
                    <a:bodyPr/>
                    <a:lstStyle/>
                    <a:p>
                      <a:pPr indent="0" marL="0">
                        <a:buNone/>
                      </a:pPr>
                      <a:r>
                        <a:rPr lang="en-US" sz="950" dirty="0">
                          <a:solidFill>
                            <a:srgbClr val="1E1F4B"/>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c>
                  <a:txBody>
                    <a:bodyPr/>
                    <a:lstStyle/>
                    <a:p>
                      <a:pPr indent="0" marL="0">
                        <a:buNone/>
                      </a:pPr>
                      <a:r>
                        <a:rPr lang="en-US" sz="950" dirty="0">
                          <a:solidFill>
                            <a:srgbClr val="1E1F4B"/>
                          </a:solidFill>
                          <a:latin typeface="Arial" pitchFamily="34" charset="0"/>
                          <a:ea typeface="Arial" pitchFamily="34" charset="-122"/>
                          <a:cs typeface="Arial" pitchFamily="34" charset="-120"/>
                        </a:rPr>
                        <a:t>Close with a quick round of one word each on how the day felt.</a:t>
                      </a:r>
                      <a:endParaRPr lang="en-US" sz="950" dirty="0">
                        <a:latin typeface="Arial" charset="0"/>
                        <a:ea typeface="Arial" charset="0"/>
                        <a:cs typeface="Arial" charset="0"/>
                      </a:endParaRPr>
                    </a:p>
                  </a:txBody>
                  <a:tcPr marL="3657600" marR="3657600" marT="0" marB="0" anchor="ctr">
                    <a:lnL w="6350" cap="flat" cmpd="sng" algn="ctr">
                      <a:solidFill>
                        <a:srgbClr val="C9CADF"/>
                      </a:solidFill>
                      <a:prstDash val="solid"/>
                      <a:round/>
                      <a:headEnd type="none" w="med" len="med"/>
                      <a:tailEnd type="none" w="med" len="med"/>
                    </a:lnL>
                    <a:lnR w="6350" cap="flat" cmpd="sng" algn="ctr">
                      <a:solidFill>
                        <a:srgbClr val="C9CADF"/>
                      </a:solidFill>
                      <a:prstDash val="solid"/>
                      <a:round/>
                      <a:headEnd type="none" w="med" len="med"/>
                      <a:tailEnd type="none" w="med" len="med"/>
                    </a:lnR>
                    <a:lnT w="6350" cap="flat" cmpd="sng" algn="ctr">
                      <a:solidFill>
                        <a:srgbClr val="C9CADF"/>
                      </a:solidFill>
                      <a:prstDash val="solid"/>
                      <a:round/>
                      <a:headEnd type="none" w="med" len="med"/>
                      <a:tailEnd type="none" w="med" len="med"/>
                    </a:lnT>
                    <a:lnB w="6350" cap="flat" cmpd="sng" algn="ctr">
                      <a:solidFill>
                        <a:srgbClr val="C9CADF"/>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DFE1F2"/>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1E1F4B"/>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6B6E9E"/>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5B5BD6"/>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TEAM MEETINGS</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7200" b="1" spc="-100" kern="0" dirty="0">
                <a:solidFill>
                  <a:srgbClr val="1E1F4B"/>
                </a:solidFill>
                <a:latin typeface="Arial" pitchFamily="34" charset="0"/>
                <a:ea typeface="Arial" pitchFamily="34" charset="-122"/>
                <a:cs typeface="Arial" pitchFamily="34" charset="-120"/>
              </a:rPr>
              <a:t>Team offsite</a:t>
            </a:r>
            <a:endParaRPr lang="en-US" sz="72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6B6E9E"/>
                </a:solidFill>
                <a:latin typeface="Arial" pitchFamily="34" charset="0"/>
                <a:ea typeface="Arial" pitchFamily="34" charset="-122"/>
                <a:cs typeface="Arial" pitchFamily="34" charset="-120"/>
              </a:rPr>
              <a:t>Step back, agree priorities and leave with a plan</a:t>
            </a:r>
            <a:endParaRPr lang="en-US" sz="2400" dirty="0"/>
          </a:p>
        </p:txBody>
      </p:sp>
      <p:sp>
        <p:nvSpPr>
          <p:cNvPr id="7" name="Shape 5"/>
          <p:cNvSpPr/>
          <p:nvPr/>
        </p:nvSpPr>
        <p:spPr>
          <a:xfrm>
            <a:off x="822960" y="5916168"/>
            <a:ext cx="914400" cy="82296"/>
          </a:xfrm>
          <a:prstGeom prst="roundRect">
            <a:avLst>
              <a:gd name="adj" fmla="val 50000"/>
            </a:avLst>
          </a:prstGeom>
          <a:solidFill>
            <a:srgbClr val="5B5BD6"/>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1E1F4B"/>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DFE1F2"/>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Look back on the year</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25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DFE1F2"/>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Choose our priorities</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116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DFE1F2"/>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5B5BD6"/>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1E1F4B"/>
                </a:solidFill>
                <a:latin typeface="Arial" pitchFamily="34" charset="0"/>
                <a:ea typeface="Arial" pitchFamily="34" charset="-122"/>
                <a:cs typeface="Arial" pitchFamily="34" charset="-120"/>
              </a:rPr>
              <a:t>Agree how we work together</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6B6E9E"/>
                </a:solidFill>
                <a:latin typeface="Arial" pitchFamily="34" charset="0"/>
                <a:ea typeface="Arial" pitchFamily="34" charset="-122"/>
                <a:cs typeface="Arial" pitchFamily="34" charset="-120"/>
              </a:rPr>
              <a:t>About 50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Pick up to 2</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What do you most want from today?</a:t>
            </a:r>
            <a:endParaRPr lang="en-US" sz="3800" dirty="0"/>
          </a:p>
        </p:txBody>
      </p:sp>
      <p:sp>
        <p:nvSpPr>
          <p:cNvPr id="6" name="Shape 4"/>
          <p:cNvSpPr/>
          <p:nvPr/>
        </p:nvSpPr>
        <p:spPr>
          <a:xfrm>
            <a:off x="822960" y="3200400"/>
            <a:ext cx="5144872" cy="914400"/>
          </a:xfrm>
          <a:prstGeom prst="roundRect">
            <a:avLst>
              <a:gd name="adj" fmla="val 16000"/>
            </a:avLst>
          </a:prstGeom>
          <a:solidFill>
            <a:srgbClr val="DFE1F2"/>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Clear priorities</a:t>
            </a:r>
            <a:endParaRPr lang="en-US" sz="2200" dirty="0"/>
          </a:p>
        </p:txBody>
      </p:sp>
      <p:sp>
        <p:nvSpPr>
          <p:cNvPr id="9" name="Shape 7"/>
          <p:cNvSpPr/>
          <p:nvPr/>
        </p:nvSpPr>
        <p:spPr>
          <a:xfrm>
            <a:off x="6223864" y="3200400"/>
            <a:ext cx="5144872" cy="914400"/>
          </a:xfrm>
          <a:prstGeom prst="roundRect">
            <a:avLst>
              <a:gd name="adj" fmla="val 16000"/>
            </a:avLst>
          </a:prstGeom>
          <a:solidFill>
            <a:srgbClr val="DFE1F2"/>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Better ways of working</a:t>
            </a:r>
            <a:endParaRPr lang="en-US" sz="2200" dirty="0"/>
          </a:p>
        </p:txBody>
      </p:sp>
      <p:sp>
        <p:nvSpPr>
          <p:cNvPr id="12" name="Shape 10"/>
          <p:cNvSpPr/>
          <p:nvPr/>
        </p:nvSpPr>
        <p:spPr>
          <a:xfrm>
            <a:off x="822960" y="4297680"/>
            <a:ext cx="5144872" cy="914400"/>
          </a:xfrm>
          <a:prstGeom prst="roundRect">
            <a:avLst>
              <a:gd name="adj" fmla="val 16000"/>
            </a:avLst>
          </a:prstGeom>
          <a:solidFill>
            <a:srgbClr val="DFE1F2"/>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Time to reconnect</a:t>
            </a:r>
            <a:endParaRPr lang="en-US" sz="2200" dirty="0"/>
          </a:p>
        </p:txBody>
      </p:sp>
      <p:sp>
        <p:nvSpPr>
          <p:cNvPr id="15" name="Shape 13"/>
          <p:cNvSpPr/>
          <p:nvPr/>
        </p:nvSpPr>
        <p:spPr>
          <a:xfrm>
            <a:off x="6223864" y="4297680"/>
            <a:ext cx="5144872" cy="914400"/>
          </a:xfrm>
          <a:prstGeom prst="roundRect">
            <a:avLst>
              <a:gd name="adj" fmla="val 16000"/>
            </a:avLst>
          </a:prstGeom>
          <a:solidFill>
            <a:srgbClr val="DFE1F2"/>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A chance to be heard</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5B5BD6"/>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Looking back to plan ahead</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E1F4B"/>
                </a:solidFill>
                <a:latin typeface="Arial" pitchFamily="34" charset="0"/>
                <a:ea typeface="Arial" pitchFamily="34" charset="-122"/>
                <a:cs typeface="Arial" pitchFamily="34" charset="-120"/>
              </a:rPr>
              <a:t>Look back to learn</a:t>
            </a:r>
            <a:endParaRPr lang="en-US" sz="3800" dirty="0"/>
          </a:p>
        </p:txBody>
      </p:sp>
      <p:sp>
        <p:nvSpPr>
          <p:cNvPr id="5" name="Shape 3"/>
          <p:cNvSpPr/>
          <p:nvPr/>
        </p:nvSpPr>
        <p:spPr>
          <a:xfrm>
            <a:off x="822960" y="2514600"/>
            <a:ext cx="3332378" cy="3337560"/>
          </a:xfrm>
          <a:prstGeom prst="roundRect">
            <a:avLst>
              <a:gd name="adj" fmla="val 5488"/>
            </a:avLst>
          </a:prstGeom>
          <a:solidFill>
            <a:srgbClr val="DFE1F2"/>
          </a:solidFill>
          <a:ln/>
        </p:spPr>
      </p:sp>
      <p:sp>
        <p:nvSpPr>
          <p:cNvPr id="6" name="Text 4"/>
          <p:cNvSpPr/>
          <p:nvPr/>
        </p:nvSpPr>
        <p:spPr>
          <a:xfrm>
            <a:off x="1143000"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Draw the timeline together</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Put the last six or twelve months on a wall. Everyone adds highs and lows, then the group names the patterns.</a:t>
            </a:r>
            <a:endParaRPr lang="en-US" sz="1500" dirty="0"/>
          </a:p>
        </p:txBody>
      </p:sp>
      <p:sp>
        <p:nvSpPr>
          <p:cNvPr id="9" name="Shape 7"/>
          <p:cNvSpPr/>
          <p:nvPr/>
        </p:nvSpPr>
        <p:spPr>
          <a:xfrm>
            <a:off x="4429658" y="2514600"/>
            <a:ext cx="3332378" cy="3337560"/>
          </a:xfrm>
          <a:prstGeom prst="roundRect">
            <a:avLst>
              <a:gd name="adj" fmla="val 5488"/>
            </a:avLst>
          </a:prstGeom>
          <a:solidFill>
            <a:srgbClr val="DFE1F2"/>
          </a:solidFill>
          <a:ln/>
        </p:spPr>
      </p:sp>
      <p:sp>
        <p:nvSpPr>
          <p:cNvPr id="10" name="Text 8"/>
          <p:cNvSpPr/>
          <p:nvPr/>
        </p:nvSpPr>
        <p:spPr>
          <a:xfrm>
            <a:off x="4749698"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Start with what worked</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Ask what the team should protect before asking what went wrong. People plan better when they start from strengths.</a:t>
            </a:r>
            <a:endParaRPr lang="en-US" sz="1500" dirty="0"/>
          </a:p>
        </p:txBody>
      </p:sp>
      <p:sp>
        <p:nvSpPr>
          <p:cNvPr id="13" name="Shape 11"/>
          <p:cNvSpPr/>
          <p:nvPr/>
        </p:nvSpPr>
        <p:spPr>
          <a:xfrm>
            <a:off x="8036357" y="2514600"/>
            <a:ext cx="3332378" cy="3337560"/>
          </a:xfrm>
          <a:prstGeom prst="roundRect">
            <a:avLst>
              <a:gd name="adj" fmla="val 5488"/>
            </a:avLst>
          </a:prstGeom>
          <a:solidFill>
            <a:srgbClr val="DFE1F2"/>
          </a:solidFill>
          <a:ln/>
        </p:spPr>
      </p:sp>
      <p:sp>
        <p:nvSpPr>
          <p:cNvPr id="14" name="Text 12"/>
          <p:cNvSpPr/>
          <p:nvPr/>
        </p:nvSpPr>
        <p:spPr>
          <a:xfrm>
            <a:off x="8356397"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Discuss events, not people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Keep it to what happened and what it caused. “The handover was late” leads somewhere. “Sam was late” rarely does.</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Team offsite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E1F4B"/>
                </a:solidFill>
                <a:latin typeface="Arial" pitchFamily="34" charset="0"/>
                <a:ea typeface="Arial" pitchFamily="34" charset="-122"/>
                <a:cs typeface="Arial" pitchFamily="34" charset="-120"/>
              </a:rPr>
              <a:t>Choose a few priorities</a:t>
            </a:r>
            <a:endParaRPr lang="en-US" sz="3800" dirty="0"/>
          </a:p>
        </p:txBody>
      </p:sp>
      <p:sp>
        <p:nvSpPr>
          <p:cNvPr id="5" name="Shape 3"/>
          <p:cNvSpPr/>
          <p:nvPr/>
        </p:nvSpPr>
        <p:spPr>
          <a:xfrm>
            <a:off x="822960" y="2514600"/>
            <a:ext cx="3332378" cy="3337560"/>
          </a:xfrm>
          <a:prstGeom prst="roundRect">
            <a:avLst>
              <a:gd name="adj" fmla="val 5488"/>
            </a:avLst>
          </a:prstGeom>
          <a:solidFill>
            <a:srgbClr val="DFE1F2"/>
          </a:solidFill>
          <a:ln/>
        </p:spPr>
      </p:sp>
      <p:sp>
        <p:nvSpPr>
          <p:cNvPr id="6" name="Text 4"/>
          <p:cNvSpPr/>
          <p:nvPr/>
        </p:nvSpPr>
        <p:spPr>
          <a:xfrm>
            <a:off x="1143000"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Go wide, then narrow</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List every candidate priority first. Group similar ones, then dot vote with three votes each to find the front runners.</a:t>
            </a:r>
            <a:endParaRPr lang="en-US" sz="1500" dirty="0"/>
          </a:p>
        </p:txBody>
      </p:sp>
      <p:sp>
        <p:nvSpPr>
          <p:cNvPr id="9" name="Shape 7"/>
          <p:cNvSpPr/>
          <p:nvPr/>
        </p:nvSpPr>
        <p:spPr>
          <a:xfrm>
            <a:off x="4429658" y="2514600"/>
            <a:ext cx="3332378" cy="3337560"/>
          </a:xfrm>
          <a:prstGeom prst="roundRect">
            <a:avLst>
              <a:gd name="adj" fmla="val 5488"/>
            </a:avLst>
          </a:prstGeom>
          <a:solidFill>
            <a:srgbClr val="DFE1F2"/>
          </a:solidFill>
          <a:ln/>
        </p:spPr>
      </p:sp>
      <p:sp>
        <p:nvSpPr>
          <p:cNvPr id="10" name="Text 8"/>
          <p:cNvSpPr/>
          <p:nvPr/>
        </p:nvSpPr>
        <p:spPr>
          <a:xfrm>
            <a:off x="4749698"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Test each against the goal</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For each finalist ask: does this move our main goal, and what will we stop doing to make room for it?</a:t>
            </a:r>
            <a:endParaRPr lang="en-US" sz="1500" dirty="0"/>
          </a:p>
        </p:txBody>
      </p:sp>
      <p:sp>
        <p:nvSpPr>
          <p:cNvPr id="13" name="Shape 11"/>
          <p:cNvSpPr/>
          <p:nvPr/>
        </p:nvSpPr>
        <p:spPr>
          <a:xfrm>
            <a:off x="8036357" y="2514600"/>
            <a:ext cx="3332378" cy="3337560"/>
          </a:xfrm>
          <a:prstGeom prst="roundRect">
            <a:avLst>
              <a:gd name="adj" fmla="val 5488"/>
            </a:avLst>
          </a:prstGeom>
          <a:solidFill>
            <a:srgbClr val="DFE1F2"/>
          </a:solidFill>
          <a:ln/>
        </p:spPr>
      </p:sp>
      <p:sp>
        <p:nvSpPr>
          <p:cNvPr id="14" name="Text 12"/>
          <p:cNvSpPr/>
          <p:nvPr/>
        </p:nvSpPr>
        <p:spPr>
          <a:xfrm>
            <a:off x="8356397"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Say no out loud</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Write down what the team is deliberately not doing this period. It protects the priorities when new requests arrive.</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Team offsite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1E1F4B"/>
                </a:solidFill>
                <a:latin typeface="Arial" pitchFamily="34" charset="0"/>
                <a:ea typeface="Arial" pitchFamily="34" charset="-122"/>
                <a:cs typeface="Arial" pitchFamily="34" charset="-120"/>
              </a:rPr>
              <a:t>Agree how we work together</a:t>
            </a:r>
            <a:endParaRPr lang="en-US" sz="3800" dirty="0"/>
          </a:p>
        </p:txBody>
      </p:sp>
      <p:sp>
        <p:nvSpPr>
          <p:cNvPr id="5" name="Shape 3"/>
          <p:cNvSpPr/>
          <p:nvPr/>
        </p:nvSpPr>
        <p:spPr>
          <a:xfrm>
            <a:off x="822960" y="2514600"/>
            <a:ext cx="3332378" cy="3337560"/>
          </a:xfrm>
          <a:prstGeom prst="roundRect">
            <a:avLst>
              <a:gd name="adj" fmla="val 5488"/>
            </a:avLst>
          </a:prstGeom>
          <a:solidFill>
            <a:srgbClr val="DFE1F2"/>
          </a:solidFill>
          <a:ln/>
        </p:spPr>
      </p:sp>
      <p:sp>
        <p:nvSpPr>
          <p:cNvPr id="6" name="Text 4"/>
          <p:cNvSpPr/>
          <p:nvPr/>
        </p:nvSpPr>
        <p:spPr>
          <a:xfrm>
            <a:off x="1143000"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Write team agreements</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Agree a few norms in plain words, such as “Decisions go in the team channel” or “No meetings on Friday mornings”.</a:t>
            </a:r>
            <a:endParaRPr lang="en-US" sz="1500" dirty="0"/>
          </a:p>
        </p:txBody>
      </p:sp>
      <p:sp>
        <p:nvSpPr>
          <p:cNvPr id="9" name="Shape 7"/>
          <p:cNvSpPr/>
          <p:nvPr/>
        </p:nvSpPr>
        <p:spPr>
          <a:xfrm>
            <a:off x="4429658" y="2514600"/>
            <a:ext cx="3332378" cy="3337560"/>
          </a:xfrm>
          <a:prstGeom prst="roundRect">
            <a:avLst>
              <a:gd name="adj" fmla="val 5488"/>
            </a:avLst>
          </a:prstGeom>
          <a:solidFill>
            <a:srgbClr val="DFE1F2"/>
          </a:solidFill>
          <a:ln/>
        </p:spPr>
      </p:sp>
      <p:sp>
        <p:nvSpPr>
          <p:cNvPr id="10" name="Text 8"/>
          <p:cNvSpPr/>
          <p:nvPr/>
        </p:nvSpPr>
        <p:spPr>
          <a:xfrm>
            <a:off x="4749698"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Settle who decides what</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For each priority, name the one person who makes the final call and who must be consulted before they do.</a:t>
            </a:r>
            <a:endParaRPr lang="en-US" sz="1500" dirty="0"/>
          </a:p>
        </p:txBody>
      </p:sp>
      <p:sp>
        <p:nvSpPr>
          <p:cNvPr id="13" name="Shape 11"/>
          <p:cNvSpPr/>
          <p:nvPr/>
        </p:nvSpPr>
        <p:spPr>
          <a:xfrm>
            <a:off x="8036357" y="2514600"/>
            <a:ext cx="3332378" cy="3337560"/>
          </a:xfrm>
          <a:prstGeom prst="roundRect">
            <a:avLst>
              <a:gd name="adj" fmla="val 5488"/>
            </a:avLst>
          </a:prstGeom>
          <a:solidFill>
            <a:srgbClr val="DFE1F2"/>
          </a:solidFill>
          <a:ln/>
        </p:spPr>
      </p:sp>
      <p:sp>
        <p:nvSpPr>
          <p:cNvPr id="14" name="Text 12"/>
          <p:cNvSpPr/>
          <p:nvPr/>
        </p:nvSpPr>
        <p:spPr>
          <a:xfrm>
            <a:off x="8356397" y="2834640"/>
            <a:ext cx="502920" cy="502920"/>
          </a:xfrm>
          <a:prstGeom prst="ellipse">
            <a:avLst/>
          </a:prstGeom>
          <a:solidFill>
            <a:srgbClr val="5B5BD6"/>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1E1F4B"/>
                </a:solidFill>
                <a:latin typeface="Arial" pitchFamily="34" charset="0"/>
                <a:ea typeface="Arial" pitchFamily="34" charset="-122"/>
                <a:cs typeface="Arial" pitchFamily="34" charset="-120"/>
              </a:rPr>
              <a:t>Leave with owners and dates</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1E1F4B"/>
                </a:solidFill>
                <a:latin typeface="Arial" pitchFamily="34" charset="0"/>
                <a:ea typeface="Arial" pitchFamily="34" charset="-122"/>
                <a:cs typeface="Arial" pitchFamily="34" charset="-120"/>
              </a:rPr>
              <a:t>Every commitment gets one owner, a first step and a date. Share the list within a day while energy is high.</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Team offsite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5B5BD6"/>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5B5BD6"/>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1E1F4B"/>
                </a:solidFill>
                <a:latin typeface="Arial" pitchFamily="34" charset="0"/>
                <a:ea typeface="Arial" pitchFamily="34" charset="-122"/>
                <a:cs typeface="Arial" pitchFamily="34" charset="-120"/>
              </a:rPr>
              <a:t>What should we start, stop and keep doing as a team?</a:t>
            </a:r>
            <a:endParaRPr lang="en-US" sz="3400" dirty="0"/>
          </a:p>
        </p:txBody>
      </p:sp>
      <p:sp>
        <p:nvSpPr>
          <p:cNvPr id="7" name="Shape 5"/>
          <p:cNvSpPr/>
          <p:nvPr/>
        </p:nvSpPr>
        <p:spPr>
          <a:xfrm>
            <a:off x="3474720" y="4983480"/>
            <a:ext cx="457200" cy="73152"/>
          </a:xfrm>
          <a:prstGeom prst="roundRect">
            <a:avLst>
              <a:gd name="adj" fmla="val 50000"/>
            </a:avLst>
          </a:prstGeom>
          <a:solidFill>
            <a:srgbClr val="5B5BD6"/>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6B6E9E"/>
                </a:solidFill>
                <a:latin typeface="Arial" pitchFamily="34" charset="0"/>
                <a:ea typeface="Arial" pitchFamily="34" charset="-122"/>
                <a:cs typeface="Arial" pitchFamily="34" charset="-120"/>
              </a:rPr>
              <a:t>Groups of four, 20 minutes, then share back</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What gets in our way most often?</a:t>
            </a:r>
            <a:endParaRPr lang="en-US" sz="3800" dirty="0"/>
          </a:p>
        </p:txBody>
      </p:sp>
      <p:sp>
        <p:nvSpPr>
          <p:cNvPr id="6" name="Shape 4"/>
          <p:cNvSpPr/>
          <p:nvPr/>
        </p:nvSpPr>
        <p:spPr>
          <a:xfrm>
            <a:off x="822960" y="3200400"/>
            <a:ext cx="5144872" cy="914400"/>
          </a:xfrm>
          <a:prstGeom prst="roundRect">
            <a:avLst>
              <a:gd name="adj" fmla="val 16000"/>
            </a:avLst>
          </a:prstGeom>
          <a:solidFill>
            <a:srgbClr val="DFE1F2"/>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Too many priorities</a:t>
            </a:r>
            <a:endParaRPr lang="en-US" sz="2200" dirty="0"/>
          </a:p>
        </p:txBody>
      </p:sp>
      <p:sp>
        <p:nvSpPr>
          <p:cNvPr id="9" name="Shape 7"/>
          <p:cNvSpPr/>
          <p:nvPr/>
        </p:nvSpPr>
        <p:spPr>
          <a:xfrm>
            <a:off x="6223864" y="3200400"/>
            <a:ext cx="5144872" cy="914400"/>
          </a:xfrm>
          <a:prstGeom prst="roundRect">
            <a:avLst>
              <a:gd name="adj" fmla="val 16000"/>
            </a:avLst>
          </a:prstGeom>
          <a:solidFill>
            <a:srgbClr val="DFE1F2"/>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Unclear decisions</a:t>
            </a:r>
            <a:endParaRPr lang="en-US" sz="2200" dirty="0"/>
          </a:p>
        </p:txBody>
      </p:sp>
      <p:sp>
        <p:nvSpPr>
          <p:cNvPr id="12" name="Shape 10"/>
          <p:cNvSpPr/>
          <p:nvPr/>
        </p:nvSpPr>
        <p:spPr>
          <a:xfrm>
            <a:off x="822960" y="4297680"/>
            <a:ext cx="5144872" cy="914400"/>
          </a:xfrm>
          <a:prstGeom prst="roundRect">
            <a:avLst>
              <a:gd name="adj" fmla="val 16000"/>
            </a:avLst>
          </a:prstGeom>
          <a:solidFill>
            <a:srgbClr val="DFE1F2"/>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Hand-offs between teams</a:t>
            </a:r>
            <a:endParaRPr lang="en-US" sz="2200" dirty="0"/>
          </a:p>
        </p:txBody>
      </p:sp>
      <p:sp>
        <p:nvSpPr>
          <p:cNvPr id="15" name="Shape 13"/>
          <p:cNvSpPr/>
          <p:nvPr/>
        </p:nvSpPr>
        <p:spPr>
          <a:xfrm>
            <a:off x="6223864" y="4297680"/>
            <a:ext cx="5144872" cy="914400"/>
          </a:xfrm>
          <a:prstGeom prst="roundRect">
            <a:avLst>
              <a:gd name="adj" fmla="val 16000"/>
            </a:avLst>
          </a:prstGeom>
          <a:solidFill>
            <a:srgbClr val="DFE1F2"/>
          </a:solidFill>
          <a:ln/>
        </p:spPr>
      </p:sp>
      <p:sp>
        <p:nvSpPr>
          <p:cNvPr id="16" name="Text 14"/>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D</a:t>
            </a:r>
            <a:endParaRPr lang="en-US" sz="2200" dirty="0"/>
          </a:p>
        </p:txBody>
      </p:sp>
      <p:sp>
        <p:nvSpPr>
          <p:cNvPr id="17" name="Text 15"/>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Meetings and interruptions</a:t>
            </a:r>
            <a:endParaRPr lang="en-US" sz="2200" dirty="0"/>
          </a:p>
        </p:txBody>
      </p:sp>
      <p:sp>
        <p:nvSpPr>
          <p:cNvPr id="18" name="Text 16"/>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E1F4B"/>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DFE1F2"/>
          </a:solidFill>
          <a:ln/>
        </p:spPr>
      </p:sp>
      <p:sp>
        <p:nvSpPr>
          <p:cNvPr id="5" name="Text 3"/>
          <p:cNvSpPr/>
          <p:nvPr/>
        </p:nvSpPr>
        <p:spPr>
          <a:xfrm>
            <a:off x="5074920" y="1362456"/>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Build on what already works</a:t>
            </a:r>
            <a:endParaRPr lang="en-US" sz="2200" dirty="0"/>
          </a:p>
        </p:txBody>
      </p:sp>
      <p:sp>
        <p:nvSpPr>
          <p:cNvPr id="7" name="Shape 5"/>
          <p:cNvSpPr/>
          <p:nvPr/>
        </p:nvSpPr>
        <p:spPr>
          <a:xfrm>
            <a:off x="4754880" y="2578608"/>
            <a:ext cx="6613855" cy="1444752"/>
          </a:xfrm>
          <a:prstGeom prst="roundRect">
            <a:avLst>
              <a:gd name="adj" fmla="val 11392"/>
            </a:avLst>
          </a:prstGeom>
          <a:solidFill>
            <a:srgbClr val="DFE1F2"/>
          </a:solidFill>
          <a:ln/>
        </p:spPr>
      </p:sp>
      <p:sp>
        <p:nvSpPr>
          <p:cNvPr id="8" name="Text 6"/>
          <p:cNvSpPr/>
          <p:nvPr/>
        </p:nvSpPr>
        <p:spPr>
          <a:xfrm>
            <a:off x="5074920" y="3026664"/>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A few priorities, said out loud</a:t>
            </a:r>
            <a:endParaRPr lang="en-US" sz="2200" dirty="0"/>
          </a:p>
        </p:txBody>
      </p:sp>
      <p:sp>
        <p:nvSpPr>
          <p:cNvPr id="10" name="Shape 8"/>
          <p:cNvSpPr/>
          <p:nvPr/>
        </p:nvSpPr>
        <p:spPr>
          <a:xfrm>
            <a:off x="4754880" y="4242816"/>
            <a:ext cx="6613855" cy="1444752"/>
          </a:xfrm>
          <a:prstGeom prst="roundRect">
            <a:avLst>
              <a:gd name="adj" fmla="val 11392"/>
            </a:avLst>
          </a:prstGeom>
          <a:solidFill>
            <a:srgbClr val="DFE1F2"/>
          </a:solidFill>
          <a:ln/>
        </p:spPr>
      </p:sp>
      <p:sp>
        <p:nvSpPr>
          <p:cNvPr id="11" name="Text 9"/>
          <p:cNvSpPr/>
          <p:nvPr/>
        </p:nvSpPr>
        <p:spPr>
          <a:xfrm>
            <a:off x="5074920" y="4690872"/>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1E1F4B"/>
                </a:solidFill>
                <a:latin typeface="Arial" pitchFamily="34" charset="0"/>
                <a:ea typeface="Arial" pitchFamily="34" charset="-122"/>
                <a:cs typeface="Arial" pitchFamily="34" charset="-120"/>
              </a:rPr>
              <a:t>One owner for every decision</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Team offsite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932688" cy="384048"/>
          </a:xfrm>
          <a:prstGeom prst="roundRect">
            <a:avLst>
              <a:gd name="adj" fmla="val 47619"/>
            </a:avLst>
          </a:prstGeom>
          <a:solidFill>
            <a:srgbClr val="5B5BD6"/>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1984248" y="822960"/>
            <a:ext cx="2011680" cy="384048"/>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Anonymous</a:t>
            </a:r>
            <a:endParaRPr lang="en-US" sz="1400" dirty="0"/>
          </a:p>
        </p:txBody>
      </p:sp>
      <p:sp>
        <p:nvSpPr>
          <p:cNvPr id="5" name="Text 3"/>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1E1F4B"/>
                </a:solidFill>
                <a:latin typeface="Arial" pitchFamily="34" charset="0"/>
                <a:ea typeface="Arial" pitchFamily="34" charset="-122"/>
                <a:cs typeface="Arial" pitchFamily="34" charset="-120"/>
              </a:rPr>
              <a:t>How confident are you in today’s plan?</a:t>
            </a:r>
            <a:endParaRPr lang="en-US" sz="3800" dirty="0"/>
          </a:p>
        </p:txBody>
      </p:sp>
      <p:sp>
        <p:nvSpPr>
          <p:cNvPr id="6" name="Shape 4"/>
          <p:cNvSpPr/>
          <p:nvPr/>
        </p:nvSpPr>
        <p:spPr>
          <a:xfrm>
            <a:off x="822960" y="3200400"/>
            <a:ext cx="5144872" cy="914400"/>
          </a:xfrm>
          <a:prstGeom prst="roundRect">
            <a:avLst>
              <a:gd name="adj" fmla="val 16000"/>
            </a:avLst>
          </a:prstGeom>
          <a:solidFill>
            <a:srgbClr val="DFE1F2"/>
          </a:solidFill>
          <a:ln/>
        </p:spPr>
      </p:sp>
      <p:sp>
        <p:nvSpPr>
          <p:cNvPr id="7" name="Text 5"/>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A</a:t>
            </a:r>
            <a:endParaRPr lang="en-US" sz="2200" dirty="0"/>
          </a:p>
        </p:txBody>
      </p:sp>
      <p:sp>
        <p:nvSpPr>
          <p:cNvPr id="8" name="Text 6"/>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Very</a:t>
            </a:r>
            <a:endParaRPr lang="en-US" sz="2200" dirty="0"/>
          </a:p>
        </p:txBody>
      </p:sp>
      <p:sp>
        <p:nvSpPr>
          <p:cNvPr id="9" name="Shape 7"/>
          <p:cNvSpPr/>
          <p:nvPr/>
        </p:nvSpPr>
        <p:spPr>
          <a:xfrm>
            <a:off x="6223864" y="3200400"/>
            <a:ext cx="5144872" cy="914400"/>
          </a:xfrm>
          <a:prstGeom prst="roundRect">
            <a:avLst>
              <a:gd name="adj" fmla="val 16000"/>
            </a:avLst>
          </a:prstGeom>
          <a:solidFill>
            <a:srgbClr val="DFE1F2"/>
          </a:solidFill>
          <a:ln/>
        </p:spPr>
      </p:sp>
      <p:sp>
        <p:nvSpPr>
          <p:cNvPr id="10" name="Text 8"/>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B</a:t>
            </a:r>
            <a:endParaRPr lang="en-US" sz="2200" dirty="0"/>
          </a:p>
        </p:txBody>
      </p:sp>
      <p:sp>
        <p:nvSpPr>
          <p:cNvPr id="11" name="Text 9"/>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Fairly</a:t>
            </a:r>
            <a:endParaRPr lang="en-US" sz="2200" dirty="0"/>
          </a:p>
        </p:txBody>
      </p:sp>
      <p:sp>
        <p:nvSpPr>
          <p:cNvPr id="12" name="Shape 10"/>
          <p:cNvSpPr/>
          <p:nvPr/>
        </p:nvSpPr>
        <p:spPr>
          <a:xfrm>
            <a:off x="822960" y="4297680"/>
            <a:ext cx="5144872" cy="914400"/>
          </a:xfrm>
          <a:prstGeom prst="roundRect">
            <a:avLst>
              <a:gd name="adj" fmla="val 16000"/>
            </a:avLst>
          </a:prstGeom>
          <a:solidFill>
            <a:srgbClr val="DFE1F2"/>
          </a:solidFill>
          <a:ln/>
        </p:spPr>
      </p:sp>
      <p:sp>
        <p:nvSpPr>
          <p:cNvPr id="13" name="Text 11"/>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5B5BD6"/>
                </a:solidFill>
                <a:latin typeface="Arial" pitchFamily="34" charset="0"/>
                <a:ea typeface="Arial" pitchFamily="34" charset="-122"/>
                <a:cs typeface="Arial" pitchFamily="34" charset="-120"/>
              </a:rPr>
              <a:t>C</a:t>
            </a:r>
            <a:endParaRPr lang="en-US" sz="2200" dirty="0"/>
          </a:p>
        </p:txBody>
      </p:sp>
      <p:sp>
        <p:nvSpPr>
          <p:cNvPr id="14" name="Text 12"/>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1E1F4B"/>
                </a:solidFill>
                <a:latin typeface="Arial" pitchFamily="34" charset="0"/>
                <a:ea typeface="Arial" pitchFamily="34" charset="-122"/>
                <a:cs typeface="Arial" pitchFamily="34" charset="-120"/>
              </a:rPr>
              <a:t>Not yet</a:t>
            </a:r>
            <a:endParaRPr lang="en-US" sz="2200" dirty="0"/>
          </a:p>
        </p:txBody>
      </p:sp>
      <p:sp>
        <p:nvSpPr>
          <p:cNvPr id="15" name="Text 13"/>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6B6E9E"/>
                </a:solidFill>
                <a:latin typeface="Arial" pitchFamily="34" charset="0"/>
                <a:ea typeface="Arial" pitchFamily="34" charset="-122"/>
                <a:cs typeface="Arial" pitchFamily="34" charset="-120"/>
              </a:rPr>
              <a:t>Answer with your letter: A, B or C</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5B5BD6">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1E1F4B"/>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DFE1F2"/>
          </a:solidFill>
          <a:ln/>
        </p:spPr>
      </p:sp>
      <p:sp>
        <p:nvSpPr>
          <p:cNvPr id="5" name="Text 3"/>
          <p:cNvSpPr/>
          <p:nvPr/>
        </p:nvSpPr>
        <p:spPr>
          <a:xfrm>
            <a:off x="5074920" y="1362456"/>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Start your first owned action</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DFE1F2"/>
          </a:solidFill>
          <a:ln/>
        </p:spPr>
      </p:sp>
      <p:sp>
        <p:nvSpPr>
          <p:cNvPr id="9" name="Text 7"/>
          <p:cNvSpPr/>
          <p:nvPr/>
        </p:nvSpPr>
        <p:spPr>
          <a:xfrm>
            <a:off x="5074920" y="3026664"/>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Share the agreements with others</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DFE1F2"/>
          </a:solidFill>
          <a:ln/>
        </p:spPr>
      </p:sp>
      <p:sp>
        <p:nvSpPr>
          <p:cNvPr id="13" name="Text 11"/>
          <p:cNvSpPr/>
          <p:nvPr/>
        </p:nvSpPr>
        <p:spPr>
          <a:xfrm>
            <a:off x="5074920" y="4690872"/>
            <a:ext cx="548640" cy="548640"/>
          </a:xfrm>
          <a:prstGeom prst="ellipse">
            <a:avLst/>
          </a:prstGeom>
          <a:solidFill>
            <a:srgbClr val="5B5BD6"/>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1E1F4B"/>
                </a:solidFill>
                <a:latin typeface="Arial" pitchFamily="34" charset="0"/>
                <a:ea typeface="Arial" pitchFamily="34" charset="-122"/>
                <a:cs typeface="Arial" pitchFamily="34" charset="-120"/>
              </a:rPr>
              <a:t>Book the 30-day check-in</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6B6E9E"/>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6B6E9E"/>
                </a:solidFill>
                <a:latin typeface="Arial" pitchFamily="34" charset="0"/>
                <a:ea typeface="Arial" pitchFamily="34" charset="-122"/>
                <a:cs typeface="Arial" pitchFamily="34" charset="-120"/>
              </a:rPr>
              <a:t>Team offsite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EF0FF"/>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5B5BD6">
              <a:alpha val="14000"/>
            </a:srgbClr>
          </a:solidFill>
          <a:ln/>
        </p:spPr>
      </p:sp>
      <p:sp>
        <p:nvSpPr>
          <p:cNvPr id="3" name="Shape 1"/>
          <p:cNvSpPr/>
          <p:nvPr/>
        </p:nvSpPr>
        <p:spPr>
          <a:xfrm>
            <a:off x="10225735" y="4983480"/>
            <a:ext cx="1005840" cy="1005840"/>
          </a:xfrm>
          <a:prstGeom prst="ellipse">
            <a:avLst/>
          </a:prstGeom>
          <a:ln w="76200">
            <a:solidFill>
              <a:srgbClr val="5B5BD6">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5B5BD6"/>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5600" b="1" spc="-100" kern="0" dirty="0">
                <a:solidFill>
                  <a:srgbClr val="1E1F4B"/>
                </a:solidFill>
                <a:latin typeface="Arial" pitchFamily="34" charset="0"/>
                <a:ea typeface="Arial" pitchFamily="34" charset="-122"/>
                <a:cs typeface="Arial" pitchFamily="34" charset="-120"/>
              </a:rPr>
              <a:t>Thank you for a great day</a:t>
            </a:r>
            <a:endParaRPr lang="en-US" sz="5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6B6E9E"/>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Team offsite template</dc:title>
  <dc:subject>PptxGenJS Presentation</dc:subject>
  <dc:creator>Claryoo</dc:creator>
  <cp:lastModifiedBy>Claryoo</cp:lastModifiedBy>
  <cp:revision>1</cp:revision>
  <dcterms:created xsi:type="dcterms:W3CDTF">2026-10-14T17:01:25Z</dcterms:created>
  <dcterms:modified xsi:type="dcterms:W3CDTF">2026-10-14T17:01:25Z</dcterms:modified>
</cp:coreProperties>
</file>