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Today is about how we work together, not about trust falls. We’ll leave with a short agreement written by us.
DO
If you lead the team, say you’ll take part as a member, not as the boss, and then do 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We’ll get to know each other a little better, talk about speaking up, and then agree a few ways of working.
DO
Keep it light. Mention that nobody has to share anything they’re not comfortable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This one is anonymous: how easy is it to admit a mistake on this team?
DO
If several say hard, thank the group for the honesty and say that today is a chance to change that. Don’t ask who said what.
COLLECTING ANSWERS
In the room: hand out sticky notes, ask for a letter only, collect them folded and count.
Online: hands and chat aren’t anonymous, so people may hold back on this one.
Want honest, anonymous answers counted for you? Run this poll live with Claryoo, free: https://claryoo.com/templates/team-building-workshop?ref=deck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Let’s start with something simple: knowing a bit more about each other.
DO
Move straight into the first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Trust usually grows from small moments of openness, not big gestures.
DO
Run a quick round: everyone answers one personal question and one working style question in under a minute.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People bring problems early only when they expect a fair reaction. That’s something we build together.
DO
Ask pairs to share a time someone handled bad news well and what they did.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
SAY
Good intentions fade. A short written agreement keeps them alive.
DO
Show two example lines, one vague and one testable, and ask the group which is easier to keep.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MIN
SAY
Think of your day-to-day work: what’s one thing that would make working together easier?
DO
Collect answers on sticky notes or a board and group similar ones. These become the draft team agreement.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Quick check: what makes a team agreement most likely to stick?
COLLECTING ANSWERS
In the room: count down from three, then everyone holds up fingers for their letter (1 for A, 2 for B and so on) at the same time.
Online: ask people to type their letter in the chat when you say go, so nobody copies.
Want it scored for you, with everyone’s answers live on screen? Run this quiz live with Claryoo, free: https://claryoo.com/templates/team-building-workshop?ref=deck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answer is that the team writes and reviews it. Use that to hand the pen to the group for the next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Three things to take away: small shares build trust, thank people for bad news and write down how we work.
DO
Ask one person which of the three they’ll try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
SAY
Let’s hear a team story: a time we worked well together and what made it work.
DO
Run two or three stories. After each, ask what from that story belongs in our agreement.
COLLECTING ANSWERS
In the room: write names on slips of paper and draw one, from the people who said STORY.
Online: spin the free wheel of names at https://claryoo.com/tools/random-name-picker?ref=deck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I’ll share the agreement today. Pick one item to try this week, and we’ll review it together in a month.
DO
Book the review now so it actually happens.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Thank you for being open today. This only works if we keep doing it, so let’s keep the conversation going.
DO
Send the written agreement within a day while it’s fresh.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claryoo.com/templates/team-building-workshop?ref=deck"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show="0">
  <p:cSld name="Slide 1">
    <p:bg>
      <p:bgPr>
        <a:solidFill>
          <a:srgbClr val="FFF4E8"/>
        </a:solidFill>
      </p:bgPr>
    </p:bg>
    <p:spTree>
      <p:nvGrpSpPr>
        <p:cNvPr id="1" name=""/>
        <p:cNvGrpSpPr/>
        <p:nvPr/>
      </p:nvGrpSpPr>
      <p:grpSpPr>
        <a:xfrm>
          <a:off x="0" y="0"/>
          <a:ext cx="0" cy="0"/>
          <a:chOff x="0" y="0"/>
          <a:chExt cx="0" cy="0"/>
        </a:xfrm>
      </p:grpSpPr>
      <p:sp>
        <p:nvSpPr>
          <p:cNvPr id="2" name="Text 0"/>
          <p:cNvSpPr/>
          <p:nvPr/>
        </p:nvSpPr>
        <p:spPr>
          <a:xfrm>
            <a:off x="822960" y="502920"/>
            <a:ext cx="7315200" cy="548640"/>
          </a:xfrm>
          <a:prstGeom prst="rect">
            <a:avLst/>
          </a:prstGeom>
          <a:noFill/>
          <a:ln/>
        </p:spPr>
        <p:txBody>
          <a:bodyPr wrap="square" lIns="0" tIns="0" rIns="0" bIns="0" rtlCol="0" anchor="t"/>
          <a:lstStyle/>
          <a:p>
            <a:pPr indent="0" marL="0">
              <a:buNone/>
            </a:pPr>
            <a:r>
              <a:rPr lang="en-US" sz="2800" b="1" dirty="0">
                <a:solidFill>
                  <a:srgbClr val="2B1D14"/>
                </a:solidFill>
                <a:latin typeface="Arial" pitchFamily="34" charset="0"/>
                <a:ea typeface="Arial" pitchFamily="34" charset="-122"/>
                <a:cs typeface="Arial" pitchFamily="34" charset="-120"/>
              </a:rPr>
              <a:t>How to run this session</a:t>
            </a:r>
            <a:endParaRPr lang="en-US" sz="2800" dirty="0"/>
          </a:p>
        </p:txBody>
      </p:sp>
      <p:sp>
        <p:nvSpPr>
          <p:cNvPr id="3" name="Text 1"/>
          <p:cNvSpPr/>
          <p:nvPr/>
        </p:nvSpPr>
        <p:spPr>
          <a:xfrm>
            <a:off x="822960" y="1051560"/>
            <a:ext cx="7680960" cy="502920"/>
          </a:xfrm>
          <a:prstGeom prst="rect">
            <a:avLst/>
          </a:prstGeom>
          <a:noFill/>
          <a:ln/>
        </p:spPr>
        <p:txBody>
          <a:bodyPr wrap="square" lIns="0" tIns="0" rIns="0" bIns="0" rtlCol="0" anchor="t"/>
          <a:lstStyle/>
          <a:p>
            <a:pPr indent="0" marL="0">
              <a:buNone/>
            </a:pPr>
            <a:r>
              <a:rPr lang="en-US" sz="1200" dirty="0">
                <a:solidFill>
                  <a:srgbClr val="7A6656"/>
                </a:solidFill>
                <a:latin typeface="Arial" pitchFamily="34" charset="0"/>
                <a:ea typeface="Arial" pitchFamily="34" charset="-122"/>
                <a:cs typeface="Arial" pitchFamily="34" charset="-120"/>
              </a:rPr>
              <a:t>This slide is hidden when you present. About 70 minutes in all. Every slide has speaker notes: what to say, what to do and how long it takes.</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822960" y="1691640"/>
          <a:ext cx="7863840" cy="914400"/>
        </p:xfrm>
        <a:graphic>
          <a:graphicData uri="http://schemas.openxmlformats.org/drawingml/2006/table">
            <a:tbl>
              <a:tblPr/>
              <a:tblGrid>
                <a:gridCol w="365760"/>
                <a:gridCol w="2011680"/>
                <a:gridCol w="457200"/>
                <a:gridCol w="5029200"/>
              </a:tblGrid>
              <a:tr h="310896">
                <a:tc>
                  <a:txBody>
                    <a:bodyPr/>
                    <a:lstStyle/>
                    <a:p>
                      <a:pPr indent="0" marL="0">
                        <a:buNone/>
                      </a:pPr>
                      <a:r>
                        <a:rPr lang="en-US" sz="950" b="1" dirty="0">
                          <a:solidFill>
                            <a:srgbClr val="7A6656"/>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b="1" dirty="0">
                          <a:solidFill>
                            <a:srgbClr val="7A6656"/>
                          </a:solidFill>
                          <a:latin typeface="Arial" pitchFamily="34" charset="0"/>
                          <a:ea typeface="Arial" pitchFamily="34" charset="-122"/>
                          <a:cs typeface="Arial" pitchFamily="34" charset="-120"/>
                        </a:rPr>
                        <a:t>Slide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b="1" dirty="0">
                          <a:solidFill>
                            <a:srgbClr val="7A6656"/>
                          </a:solidFill>
                          <a:latin typeface="Arial" pitchFamily="34" charset="0"/>
                          <a:ea typeface="Arial" pitchFamily="34" charset="-122"/>
                          <a:cs typeface="Arial" pitchFamily="34" charset="-120"/>
                        </a:rPr>
                        <a:t>Min</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b="1" dirty="0">
                          <a:solidFill>
                            <a:srgbClr val="7A6656"/>
                          </a:solidFill>
                          <a:latin typeface="Arial" pitchFamily="34" charset="0"/>
                          <a:ea typeface="Arial" pitchFamily="34" charset="-122"/>
                          <a:cs typeface="Arial" pitchFamily="34" charset="-120"/>
                        </a:rPr>
                        <a:t>What to do</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Welcome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If you lead the team, say you’ll take part as a member, not as the boss, and then do so.</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Today</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Keep it light. Mention that nobody has to share anything they’re not comfortable with.</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Poll: How easy is it to admit…</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If several say hard, thank the group for the honesty and say that today is a chance to change that. Don’t ask who sai…</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Section</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Move straight into the first lesson.</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Trust starts with knowing eac…</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Run a quick round: everyone answers one personal question and one working style question in under a minute.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Make it safe to speak up</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Ask pairs to share a time someone handled bad news well and what they did.</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Agree how we work together</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Show two example lines, one vague and one testable, and ask the group which is easier to keep.</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9</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Discussion</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Collect answers on sticky notes or a board and group similar ones. These become the draft team agreement.</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Quiz: What makes a team agree…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Quick check: what makes a team agreement most likely to stick?</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11</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Quiz answer</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The answer is that the team writes and reviews it. Use that to hand the pen to the group for the next step.</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Key takeaways</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Ask one person which of the three they’ll try first.</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Pick a volunteer</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Run two or three stories. After each, ask what from that story belongs in our agreement.</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14</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Next steps</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Book the review now so it actually happens.</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15</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Close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Send the written agreement within a day while it’s fresh.</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bl>
          </a:graphicData>
        </a:graphic>
      </p:graphicFrame>
      <p:sp>
        <p:nvSpPr>
          <p:cNvPr id="5" name="Shape 2"/>
          <p:cNvSpPr/>
          <p:nvPr/>
        </p:nvSpPr>
        <p:spPr>
          <a:xfrm>
            <a:off x="9006840" y="1691640"/>
            <a:ext cx="2361895" cy="3108960"/>
          </a:xfrm>
          <a:prstGeom prst="roundRect">
            <a:avLst>
              <a:gd name="adj" fmla="val 5807"/>
            </a:avLst>
          </a:prstGeom>
          <a:solidFill>
            <a:srgbClr val="F0E5D9"/>
          </a:solidFill>
          <a:ln/>
        </p:spPr>
      </p:sp>
      <p:sp>
        <p:nvSpPr>
          <p:cNvPr id="6" name="Text 3"/>
          <p:cNvSpPr/>
          <p:nvPr/>
        </p:nvSpPr>
        <p:spPr>
          <a:xfrm>
            <a:off x="9281160" y="1920240"/>
            <a:ext cx="1813255" cy="2651760"/>
          </a:xfrm>
          <a:prstGeom prst="rect">
            <a:avLst/>
          </a:prstGeom>
          <a:noFill/>
          <a:ln/>
        </p:spPr>
        <p:txBody>
          <a:bodyPr wrap="square" lIns="0" tIns="0" rIns="0" bIns="0" rtlCol="0" anchor="t"/>
          <a:lstStyle/>
          <a:p>
            <a:pPr indent="0" marL="0">
              <a:lnSpc>
                <a:spcPct val="110000"/>
              </a:lnSpc>
              <a:buNone/>
            </a:pPr>
            <a:r>
              <a:rPr lang="en-US" sz="1400" b="1" dirty="0">
                <a:solidFill>
                  <a:srgbClr val="2B1D14"/>
                </a:solidFill>
                <a:latin typeface="Arial" pitchFamily="34" charset="0"/>
                <a:ea typeface="Arial" pitchFamily="34" charset="-122"/>
                <a:cs typeface="Arial" pitchFamily="34" charset="-120"/>
              </a:rPr>
              <a:t>Run it live (optional)
</a:t>
            </a:r>
            <a:pPr indent="0" marL="0">
              <a:lnSpc>
                <a:spcPct val="110000"/>
              </a:lnSpc>
              <a:buNone/>
            </a:pPr>
            <a:r>
              <a:rPr lang="en-US" sz="1150" dirty="0">
                <a:solidFill>
                  <a:srgbClr val="7A6656"/>
                </a:solidFill>
                <a:latin typeface="Arial" pitchFamily="34" charset="0"/>
                <a:ea typeface="Arial" pitchFamily="34" charset="-122"/>
                <a:cs typeface="Arial" pitchFamily="34" charset="-120"/>
              </a:rPr>
              <a:t>
Show of hands works. If you want everyone’s answer, anonymous when it matters, counted for you on Zoom, Teams, Meet or in the room, run the same polls live with Claryoo.
</a:t>
            </a:r>
            <a:pPr indent="0" marL="0">
              <a:lnSpc>
                <a:spcPct val="110000"/>
              </a:lnSpc>
              <a:buNone/>
            </a:pPr>
            <a:r>
              <a:rPr lang="en-US" sz="1150" b="1" u="sng" dirty="0">
                <a:solidFill>
                  <a:srgbClr val="E8603C"/>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this template in Claryoo, free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E8603C">
              <a:alpha val="14000"/>
            </a:srgbClr>
          </a:solidFill>
          <a:ln/>
        </p:spPr>
      </p:sp>
      <p:sp>
        <p:nvSpPr>
          <p:cNvPr id="3" name="Shape 1"/>
          <p:cNvSpPr/>
          <p:nvPr/>
        </p:nvSpPr>
        <p:spPr>
          <a:xfrm>
            <a:off x="10225735" y="4983480"/>
            <a:ext cx="1005840" cy="1005840"/>
          </a:xfrm>
          <a:prstGeom prst="ellipse">
            <a:avLst/>
          </a:prstGeom>
          <a:ln w="76200">
            <a:solidFill>
              <a:srgbClr val="E8603C">
                <a:alpha val="45000"/>
              </a:srgbClr>
            </a:solidFill>
            <a:prstDash val="solid"/>
          </a:ln>
        </p:spPr>
      </p:sp>
      <p:sp>
        <p:nvSpPr>
          <p:cNvPr id="4" name="Text 2"/>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E8603C"/>
                </a:solidFill>
                <a:latin typeface="Arial" pitchFamily="34" charset="0"/>
                <a:ea typeface="Arial" pitchFamily="34" charset="-122"/>
                <a:cs typeface="Arial" pitchFamily="34" charset="-120"/>
              </a:rPr>
              <a:t>WORKSHOPS AND FACILITATION</a:t>
            </a:r>
            <a:endParaRPr lang="en-US" sz="1400" dirty="0"/>
          </a:p>
        </p:txBody>
      </p:sp>
      <p:sp>
        <p:nvSpPr>
          <p:cNvPr id="5" name="Text 3"/>
          <p:cNvSpPr/>
          <p:nvPr/>
        </p:nvSpPr>
        <p:spPr>
          <a:xfrm>
            <a:off x="822960" y="1371600"/>
            <a:ext cx="9326880" cy="2834640"/>
          </a:xfrm>
          <a:prstGeom prst="rect">
            <a:avLst/>
          </a:prstGeom>
          <a:noFill/>
          <a:ln/>
        </p:spPr>
        <p:txBody>
          <a:bodyPr wrap="square" lIns="0" tIns="0" rIns="0" bIns="0" rtlCol="0" anchor="b"/>
          <a:lstStyle/>
          <a:p>
            <a:pPr indent="0" marL="0">
              <a:lnSpc>
                <a:spcPct val="95000"/>
              </a:lnSpc>
              <a:buNone/>
            </a:pPr>
            <a:r>
              <a:rPr lang="en-US" sz="6000" b="1" spc="-100" kern="0" dirty="0">
                <a:solidFill>
                  <a:srgbClr val="2B1D14"/>
                </a:solidFill>
                <a:latin typeface="Arial" pitchFamily="34" charset="0"/>
                <a:ea typeface="Arial" pitchFamily="34" charset="-122"/>
                <a:cs typeface="Arial" pitchFamily="34" charset="-120"/>
              </a:rPr>
              <a:t>Team building workshop</a:t>
            </a:r>
            <a:endParaRPr lang="en-US" sz="6000" dirty="0"/>
          </a:p>
        </p:txBody>
      </p:sp>
      <p:sp>
        <p:nvSpPr>
          <p:cNvPr id="6" name="Text 4"/>
          <p:cNvSpPr/>
          <p:nvPr/>
        </p:nvSpPr>
        <p:spPr>
          <a:xfrm>
            <a:off x="822960" y="4389120"/>
            <a:ext cx="8778240" cy="1005840"/>
          </a:xfrm>
          <a:prstGeom prst="rect">
            <a:avLst/>
          </a:prstGeom>
          <a:noFill/>
          <a:ln/>
        </p:spPr>
        <p:txBody>
          <a:bodyPr wrap="square" lIns="0" tIns="0" rIns="0" bIns="0" rtlCol="0" anchor="t"/>
          <a:lstStyle/>
          <a:p>
            <a:pPr indent="0" marL="0">
              <a:lnSpc>
                <a:spcPct val="110000"/>
              </a:lnSpc>
              <a:buNone/>
            </a:pPr>
            <a:r>
              <a:rPr lang="en-US" sz="2400" dirty="0">
                <a:solidFill>
                  <a:srgbClr val="7A6656"/>
                </a:solidFill>
                <a:latin typeface="Arial" pitchFamily="34" charset="0"/>
                <a:ea typeface="Arial" pitchFamily="34" charset="-122"/>
                <a:cs typeface="Arial" pitchFamily="34" charset="-120"/>
              </a:rPr>
              <a:t>Know each other, speak up safely, agree how we work</a:t>
            </a:r>
            <a:endParaRPr lang="en-US" sz="2400" dirty="0"/>
          </a:p>
        </p:txBody>
      </p:sp>
      <p:sp>
        <p:nvSpPr>
          <p:cNvPr id="7" name="Shape 5"/>
          <p:cNvSpPr/>
          <p:nvPr/>
        </p:nvSpPr>
        <p:spPr>
          <a:xfrm>
            <a:off x="822960" y="5916168"/>
            <a:ext cx="914400" cy="82296"/>
          </a:xfrm>
          <a:prstGeom prst="roundRect">
            <a:avLst>
              <a:gd name="adj" fmla="val 50000"/>
            </a:avLst>
          </a:prstGeom>
          <a:solidFill>
            <a:srgbClr val="E8603C"/>
          </a:solidFill>
          <a:ln/>
        </p:spPr>
      </p:sp>
      <p:sp>
        <p:nvSpPr>
          <p:cNvPr id="8" name="Text 6"/>
          <p:cNvSpPr/>
          <p:nvPr/>
        </p:nvSpPr>
        <p:spPr>
          <a:xfrm>
            <a:off x="2011680" y="5788152"/>
            <a:ext cx="6400800" cy="365760"/>
          </a:xfrm>
          <a:prstGeom prst="rect">
            <a:avLst/>
          </a:prstGeom>
          <a:noFill/>
          <a:ln/>
        </p:spPr>
        <p:txBody>
          <a:bodyPr wrap="square" lIns="0" tIns="0" rIns="0" bIns="0" rtlCol="0" anchor="ctr"/>
          <a:lstStyle/>
          <a:p>
            <a:pPr indent="0" marL="0">
              <a:buNone/>
            </a:pPr>
            <a:r>
              <a:rPr lang="en-US" sz="1400" dirty="0">
                <a:solidFill>
                  <a:srgbClr val="7A6656"/>
                </a:solidFill>
                <a:latin typeface="Arial" pitchFamily="34" charset="0"/>
                <a:ea typeface="Arial" pitchFamily="34" charset="-122"/>
                <a:cs typeface="Arial" pitchFamily="34" charset="-120"/>
              </a:rPr>
              <a:t>Your name  ·  Date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7315200" cy="822960"/>
          </a:xfrm>
          <a:prstGeom prst="rect">
            <a:avLst/>
          </a:prstGeom>
          <a:noFill/>
          <a:ln/>
        </p:spPr>
        <p:txBody>
          <a:bodyPr wrap="square" lIns="0" tIns="0" rIns="0" bIns="0" rtlCol="0" anchor="t"/>
          <a:lstStyle/>
          <a:p>
            <a:pPr indent="0" marL="0">
              <a:buNone/>
            </a:pPr>
            <a:r>
              <a:rPr lang="en-US" sz="4400" b="1" spc="-100" kern="0" dirty="0">
                <a:solidFill>
                  <a:srgbClr val="2B1D14"/>
                </a:solidFill>
                <a:latin typeface="Arial" pitchFamily="34" charset="0"/>
                <a:ea typeface="Arial" pitchFamily="34" charset="-122"/>
                <a:cs typeface="Arial" pitchFamily="34" charset="-120"/>
              </a:rPr>
              <a:t>Today</a:t>
            </a:r>
            <a:endParaRPr lang="en-US" sz="4400" dirty="0"/>
          </a:p>
        </p:txBody>
      </p:sp>
      <p:sp>
        <p:nvSpPr>
          <p:cNvPr id="4" name="Shape 2"/>
          <p:cNvSpPr/>
          <p:nvPr/>
        </p:nvSpPr>
        <p:spPr>
          <a:xfrm>
            <a:off x="822960" y="2240280"/>
            <a:ext cx="3301898" cy="3429000"/>
          </a:xfrm>
          <a:prstGeom prst="roundRect">
            <a:avLst>
              <a:gd name="adj" fmla="val 5539"/>
            </a:avLst>
          </a:prstGeom>
          <a:solidFill>
            <a:srgbClr val="F0E5D9"/>
          </a:solidFill>
          <a:ln/>
        </p:spPr>
      </p:sp>
      <p:sp>
        <p:nvSpPr>
          <p:cNvPr id="5" name="Text 3"/>
          <p:cNvSpPr/>
          <p:nvPr/>
        </p:nvSpPr>
        <p:spPr>
          <a:xfrm>
            <a:off x="1188720" y="2560320"/>
            <a:ext cx="1463040" cy="731520"/>
          </a:xfrm>
          <a:prstGeom prst="rect">
            <a:avLst/>
          </a:prstGeom>
          <a:noFill/>
          <a:ln/>
        </p:spPr>
        <p:txBody>
          <a:bodyPr wrap="square" lIns="0" tIns="0" rIns="0" bIns="0" rtlCol="0" anchor="t"/>
          <a:lstStyle/>
          <a:p>
            <a:pPr indent="0" marL="0">
              <a:buNone/>
            </a:pPr>
            <a:r>
              <a:rPr lang="en-US" sz="4000" b="1" dirty="0">
                <a:solidFill>
                  <a:srgbClr val="E8603C"/>
                </a:solidFill>
                <a:latin typeface="Arial" pitchFamily="34" charset="0"/>
                <a:ea typeface="Arial" pitchFamily="34" charset="-122"/>
                <a:cs typeface="Arial" pitchFamily="34" charset="-120"/>
              </a:rPr>
              <a:t>01</a:t>
            </a:r>
            <a:endParaRPr lang="en-US" sz="4000" dirty="0"/>
          </a:p>
        </p:txBody>
      </p:sp>
      <p:sp>
        <p:nvSpPr>
          <p:cNvPr id="6" name="Text 4"/>
          <p:cNvSpPr/>
          <p:nvPr/>
        </p:nvSpPr>
        <p:spPr>
          <a:xfrm>
            <a:off x="1188720"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2B1D14"/>
                </a:solidFill>
                <a:latin typeface="Arial" pitchFamily="34" charset="0"/>
                <a:ea typeface="Arial" pitchFamily="34" charset="-122"/>
                <a:cs typeface="Arial" pitchFamily="34" charset="-120"/>
              </a:rPr>
              <a:t>Get to know each other</a:t>
            </a:r>
            <a:endParaRPr lang="en-US" sz="2400" dirty="0"/>
          </a:p>
        </p:txBody>
      </p:sp>
      <p:sp>
        <p:nvSpPr>
          <p:cNvPr id="7" name="Text 5"/>
          <p:cNvSpPr/>
          <p:nvPr/>
        </p:nvSpPr>
        <p:spPr>
          <a:xfrm>
            <a:off x="1188720" y="5029200"/>
            <a:ext cx="2570378" cy="365760"/>
          </a:xfrm>
          <a:prstGeom prst="rect">
            <a:avLst/>
          </a:prstGeom>
          <a:noFill/>
          <a:ln/>
        </p:spPr>
        <p:txBody>
          <a:bodyPr wrap="square" lIns="0" tIns="0" rIns="0" bIns="0" rtlCol="0" anchor="t"/>
          <a:lstStyle/>
          <a:p>
            <a:pPr indent="0" marL="0">
              <a:buNone/>
            </a:pPr>
            <a:r>
              <a:rPr lang="en-US" sz="1400" dirty="0">
                <a:solidFill>
                  <a:srgbClr val="7A6656"/>
                </a:solidFill>
                <a:latin typeface="Arial" pitchFamily="34" charset="0"/>
                <a:ea typeface="Arial" pitchFamily="34" charset="-122"/>
                <a:cs typeface="Arial" pitchFamily="34" charset="-120"/>
              </a:rPr>
              <a:t>About 10 min</a:t>
            </a:r>
            <a:endParaRPr lang="en-US" sz="1400" dirty="0"/>
          </a:p>
        </p:txBody>
      </p:sp>
      <p:sp>
        <p:nvSpPr>
          <p:cNvPr id="8" name="Shape 6"/>
          <p:cNvSpPr/>
          <p:nvPr/>
        </p:nvSpPr>
        <p:spPr>
          <a:xfrm>
            <a:off x="4444898" y="2240280"/>
            <a:ext cx="3301898" cy="3429000"/>
          </a:xfrm>
          <a:prstGeom prst="roundRect">
            <a:avLst>
              <a:gd name="adj" fmla="val 5539"/>
            </a:avLst>
          </a:prstGeom>
          <a:solidFill>
            <a:srgbClr val="F0E5D9"/>
          </a:solidFill>
          <a:ln/>
        </p:spPr>
      </p:sp>
      <p:sp>
        <p:nvSpPr>
          <p:cNvPr id="9" name="Text 7"/>
          <p:cNvSpPr/>
          <p:nvPr/>
        </p:nvSpPr>
        <p:spPr>
          <a:xfrm>
            <a:off x="4810658" y="2560320"/>
            <a:ext cx="1463040" cy="731520"/>
          </a:xfrm>
          <a:prstGeom prst="rect">
            <a:avLst/>
          </a:prstGeom>
          <a:noFill/>
          <a:ln/>
        </p:spPr>
        <p:txBody>
          <a:bodyPr wrap="square" lIns="0" tIns="0" rIns="0" bIns="0" rtlCol="0" anchor="t"/>
          <a:lstStyle/>
          <a:p>
            <a:pPr indent="0" marL="0">
              <a:buNone/>
            </a:pPr>
            <a:r>
              <a:rPr lang="en-US" sz="4000" b="1" dirty="0">
                <a:solidFill>
                  <a:srgbClr val="E8603C"/>
                </a:solidFill>
                <a:latin typeface="Arial" pitchFamily="34" charset="0"/>
                <a:ea typeface="Arial" pitchFamily="34" charset="-122"/>
                <a:cs typeface="Arial" pitchFamily="34" charset="-120"/>
              </a:rPr>
              <a:t>02</a:t>
            </a:r>
            <a:endParaRPr lang="en-US" sz="4000" dirty="0"/>
          </a:p>
        </p:txBody>
      </p:sp>
      <p:sp>
        <p:nvSpPr>
          <p:cNvPr id="10" name="Text 8"/>
          <p:cNvSpPr/>
          <p:nvPr/>
        </p:nvSpPr>
        <p:spPr>
          <a:xfrm>
            <a:off x="4810658"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2B1D14"/>
                </a:solidFill>
                <a:latin typeface="Arial" pitchFamily="34" charset="0"/>
                <a:ea typeface="Arial" pitchFamily="34" charset="-122"/>
                <a:cs typeface="Arial" pitchFamily="34" charset="-120"/>
              </a:rPr>
              <a:t>Make it safe to speak up</a:t>
            </a:r>
            <a:endParaRPr lang="en-US" sz="2400" dirty="0"/>
          </a:p>
        </p:txBody>
      </p:sp>
      <p:sp>
        <p:nvSpPr>
          <p:cNvPr id="11" name="Text 9"/>
          <p:cNvSpPr/>
          <p:nvPr/>
        </p:nvSpPr>
        <p:spPr>
          <a:xfrm>
            <a:off x="4810658" y="5029200"/>
            <a:ext cx="2570378" cy="365760"/>
          </a:xfrm>
          <a:prstGeom prst="rect">
            <a:avLst/>
          </a:prstGeom>
          <a:noFill/>
          <a:ln/>
        </p:spPr>
        <p:txBody>
          <a:bodyPr wrap="square" lIns="0" tIns="0" rIns="0" bIns="0" rtlCol="0" anchor="t"/>
          <a:lstStyle/>
          <a:p>
            <a:pPr indent="0" marL="0">
              <a:buNone/>
            </a:pPr>
            <a:r>
              <a:rPr lang="en-US" sz="1400" dirty="0">
                <a:solidFill>
                  <a:srgbClr val="7A6656"/>
                </a:solidFill>
                <a:latin typeface="Arial" pitchFamily="34" charset="0"/>
                <a:ea typeface="Arial" pitchFamily="34" charset="-122"/>
                <a:cs typeface="Arial" pitchFamily="34" charset="-120"/>
              </a:rPr>
              <a:t>About 44 min</a:t>
            </a:r>
            <a:endParaRPr lang="en-US" sz="1400" dirty="0"/>
          </a:p>
        </p:txBody>
      </p:sp>
      <p:sp>
        <p:nvSpPr>
          <p:cNvPr id="12" name="Shape 10"/>
          <p:cNvSpPr/>
          <p:nvPr/>
        </p:nvSpPr>
        <p:spPr>
          <a:xfrm>
            <a:off x="8066837" y="2240280"/>
            <a:ext cx="3301898" cy="3429000"/>
          </a:xfrm>
          <a:prstGeom prst="roundRect">
            <a:avLst>
              <a:gd name="adj" fmla="val 5539"/>
            </a:avLst>
          </a:prstGeom>
          <a:solidFill>
            <a:srgbClr val="F0E5D9"/>
          </a:solidFill>
          <a:ln/>
        </p:spPr>
      </p:sp>
      <p:sp>
        <p:nvSpPr>
          <p:cNvPr id="13" name="Text 11"/>
          <p:cNvSpPr/>
          <p:nvPr/>
        </p:nvSpPr>
        <p:spPr>
          <a:xfrm>
            <a:off x="8432597" y="2560320"/>
            <a:ext cx="1463040" cy="731520"/>
          </a:xfrm>
          <a:prstGeom prst="rect">
            <a:avLst/>
          </a:prstGeom>
          <a:noFill/>
          <a:ln/>
        </p:spPr>
        <p:txBody>
          <a:bodyPr wrap="square" lIns="0" tIns="0" rIns="0" bIns="0" rtlCol="0" anchor="t"/>
          <a:lstStyle/>
          <a:p>
            <a:pPr indent="0" marL="0">
              <a:buNone/>
            </a:pPr>
            <a:r>
              <a:rPr lang="en-US" sz="4000" b="1" dirty="0">
                <a:solidFill>
                  <a:srgbClr val="E8603C"/>
                </a:solidFill>
                <a:latin typeface="Arial" pitchFamily="34" charset="0"/>
                <a:ea typeface="Arial" pitchFamily="34" charset="-122"/>
                <a:cs typeface="Arial" pitchFamily="34" charset="-120"/>
              </a:rPr>
              <a:t>03</a:t>
            </a:r>
            <a:endParaRPr lang="en-US" sz="4000" dirty="0"/>
          </a:p>
        </p:txBody>
      </p:sp>
      <p:sp>
        <p:nvSpPr>
          <p:cNvPr id="14" name="Text 12"/>
          <p:cNvSpPr/>
          <p:nvPr/>
        </p:nvSpPr>
        <p:spPr>
          <a:xfrm>
            <a:off x="8432597"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2B1D14"/>
                </a:solidFill>
                <a:latin typeface="Arial" pitchFamily="34" charset="0"/>
                <a:ea typeface="Arial" pitchFamily="34" charset="-122"/>
                <a:cs typeface="Arial" pitchFamily="34" charset="-120"/>
              </a:rPr>
              <a:t>Agree how we work together</a:t>
            </a:r>
            <a:endParaRPr lang="en-US" sz="2400" dirty="0"/>
          </a:p>
        </p:txBody>
      </p:sp>
      <p:sp>
        <p:nvSpPr>
          <p:cNvPr id="15" name="Text 13"/>
          <p:cNvSpPr/>
          <p:nvPr/>
        </p:nvSpPr>
        <p:spPr>
          <a:xfrm>
            <a:off x="8432597" y="5029200"/>
            <a:ext cx="2570378" cy="365760"/>
          </a:xfrm>
          <a:prstGeom prst="rect">
            <a:avLst/>
          </a:prstGeom>
          <a:noFill/>
          <a:ln/>
        </p:spPr>
        <p:txBody>
          <a:bodyPr wrap="square" lIns="0" tIns="0" rIns="0" bIns="0" rtlCol="0" anchor="t"/>
          <a:lstStyle/>
          <a:p>
            <a:pPr indent="0" marL="0">
              <a:buNone/>
            </a:pPr>
            <a:r>
              <a:rPr lang="en-US" sz="1400" dirty="0">
                <a:solidFill>
                  <a:srgbClr val="7A6656"/>
                </a:solidFill>
                <a:latin typeface="Arial" pitchFamily="34" charset="0"/>
                <a:ea typeface="Arial" pitchFamily="34" charset="-122"/>
                <a:cs typeface="Arial" pitchFamily="34" charset="-120"/>
              </a:rPr>
              <a:t>About 16 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932688" cy="384048"/>
          </a:xfrm>
          <a:prstGeom prst="roundRect">
            <a:avLst>
              <a:gd name="adj" fmla="val 47619"/>
            </a:avLst>
          </a:prstGeom>
          <a:solidFill>
            <a:srgbClr val="E8603C"/>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7A6656"/>
                </a:solidFill>
                <a:latin typeface="Arial" pitchFamily="34" charset="0"/>
                <a:ea typeface="Arial" pitchFamily="34" charset="-122"/>
                <a:cs typeface="Arial" pitchFamily="34" charset="-120"/>
              </a:rPr>
              <a:t>Anonymous</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2B1D14"/>
                </a:solidFill>
                <a:latin typeface="Arial" pitchFamily="34" charset="0"/>
                <a:ea typeface="Arial" pitchFamily="34" charset="-122"/>
                <a:cs typeface="Arial" pitchFamily="34" charset="-120"/>
              </a:rPr>
              <a:t>How easy is it to admit a mistake on this team?</a:t>
            </a:r>
            <a:endParaRPr lang="en-US" sz="3800" dirty="0"/>
          </a:p>
        </p:txBody>
      </p:sp>
      <p:sp>
        <p:nvSpPr>
          <p:cNvPr id="6" name="Shape 4"/>
          <p:cNvSpPr/>
          <p:nvPr/>
        </p:nvSpPr>
        <p:spPr>
          <a:xfrm>
            <a:off x="822960" y="3200400"/>
            <a:ext cx="5144872" cy="914400"/>
          </a:xfrm>
          <a:prstGeom prst="roundRect">
            <a:avLst>
              <a:gd name="adj" fmla="val 16000"/>
            </a:avLst>
          </a:prstGeom>
          <a:solidFill>
            <a:srgbClr val="F0E5D9"/>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Very easy</a:t>
            </a:r>
            <a:endParaRPr lang="en-US" sz="2200" dirty="0"/>
          </a:p>
        </p:txBody>
      </p:sp>
      <p:sp>
        <p:nvSpPr>
          <p:cNvPr id="9" name="Shape 7"/>
          <p:cNvSpPr/>
          <p:nvPr/>
        </p:nvSpPr>
        <p:spPr>
          <a:xfrm>
            <a:off x="6223864" y="3200400"/>
            <a:ext cx="5144872" cy="914400"/>
          </a:xfrm>
          <a:prstGeom prst="roundRect">
            <a:avLst>
              <a:gd name="adj" fmla="val 16000"/>
            </a:avLst>
          </a:prstGeom>
          <a:solidFill>
            <a:srgbClr val="F0E5D9"/>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Fairly easy</a:t>
            </a:r>
            <a:endParaRPr lang="en-US" sz="2200" dirty="0"/>
          </a:p>
        </p:txBody>
      </p:sp>
      <p:sp>
        <p:nvSpPr>
          <p:cNvPr id="12" name="Shape 10"/>
          <p:cNvSpPr/>
          <p:nvPr/>
        </p:nvSpPr>
        <p:spPr>
          <a:xfrm>
            <a:off x="822960" y="4297680"/>
            <a:ext cx="5144872" cy="914400"/>
          </a:xfrm>
          <a:prstGeom prst="roundRect">
            <a:avLst>
              <a:gd name="adj" fmla="val 16000"/>
            </a:avLst>
          </a:prstGeom>
          <a:solidFill>
            <a:srgbClr val="F0E5D9"/>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Fairly hard</a:t>
            </a:r>
            <a:endParaRPr lang="en-US" sz="2200" dirty="0"/>
          </a:p>
        </p:txBody>
      </p:sp>
      <p:sp>
        <p:nvSpPr>
          <p:cNvPr id="15" name="Shape 13"/>
          <p:cNvSpPr/>
          <p:nvPr/>
        </p:nvSpPr>
        <p:spPr>
          <a:xfrm>
            <a:off x="6223864" y="4297680"/>
            <a:ext cx="5144872" cy="914400"/>
          </a:xfrm>
          <a:prstGeom prst="roundRect">
            <a:avLst>
              <a:gd name="adj" fmla="val 16000"/>
            </a:avLst>
          </a:prstGeom>
          <a:solidFill>
            <a:srgbClr val="F0E5D9"/>
          </a:solidFill>
          <a:ln/>
        </p:spPr>
      </p:sp>
      <p:sp>
        <p:nvSpPr>
          <p:cNvPr id="16" name="Text 14"/>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D</a:t>
            </a:r>
            <a:endParaRPr lang="en-US" sz="2200" dirty="0"/>
          </a:p>
        </p:txBody>
      </p:sp>
      <p:sp>
        <p:nvSpPr>
          <p:cNvPr id="17" name="Text 15"/>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Very hard</a:t>
            </a:r>
            <a:endParaRPr lang="en-US" sz="2200" dirty="0"/>
          </a:p>
        </p:txBody>
      </p:sp>
      <p:sp>
        <p:nvSpPr>
          <p:cNvPr id="18" name="Text 16"/>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7A6656"/>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8603C"/>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FFFF">
              <a:alpha val="12000"/>
            </a:srgbClr>
          </a:solidFill>
          <a:ln/>
        </p:spPr>
      </p:sp>
      <p:sp>
        <p:nvSpPr>
          <p:cNvPr id="3" name="Shape 1"/>
          <p:cNvSpPr/>
          <p:nvPr/>
        </p:nvSpPr>
        <p:spPr>
          <a:xfrm>
            <a:off x="10225735" y="4983480"/>
            <a:ext cx="1005840" cy="1005840"/>
          </a:xfrm>
          <a:prstGeom prst="ellipse">
            <a:avLst/>
          </a:prstGeom>
          <a:ln w="76200">
            <a:solidFill>
              <a:srgbClr val="FFFFFF">
                <a:alpha val="45000"/>
              </a:srgbClr>
            </a:solidFill>
            <a:prstDash val="solid"/>
          </a:ln>
        </p:spPr>
      </p:sp>
      <p:sp>
        <p:nvSpPr>
          <p:cNvPr id="4" name="Text 2"/>
          <p:cNvSpPr/>
          <p:nvPr/>
        </p:nvSpPr>
        <p:spPr>
          <a:xfrm>
            <a:off x="822960" y="2148840"/>
            <a:ext cx="8716975" cy="365760"/>
          </a:xfrm>
          <a:prstGeom prst="rect">
            <a:avLst/>
          </a:prstGeom>
          <a:noFill/>
          <a:ln/>
        </p:spPr>
        <p:txBody>
          <a:bodyPr wrap="square" lIns="0" tIns="0" rIns="0" bIns="0" rtlCol="0" anchor="t"/>
          <a:lstStyle/>
          <a:p>
            <a:pPr indent="0" marL="0">
              <a:buNone/>
            </a:pPr>
            <a:r>
              <a:rPr lang="en-US" sz="1400" b="1" spc="300" kern="0" dirty="0">
                <a:solidFill>
                  <a:srgbClr val="FFFFFF"/>
                </a:solidFill>
                <a:latin typeface="Arial" pitchFamily="34" charset="0"/>
                <a:ea typeface="Arial" pitchFamily="34" charset="-122"/>
                <a:cs typeface="Arial" pitchFamily="34" charset="-120"/>
              </a:rPr>
              <a:t>PART 2</a:t>
            </a:r>
            <a:endParaRPr lang="en-US" sz="1400" dirty="0"/>
          </a:p>
        </p:txBody>
      </p:sp>
      <p:sp>
        <p:nvSpPr>
          <p:cNvPr id="5" name="Text 3"/>
          <p:cNvSpPr/>
          <p:nvPr/>
        </p:nvSpPr>
        <p:spPr>
          <a:xfrm>
            <a:off x="822960" y="2651760"/>
            <a:ext cx="9692640" cy="2011680"/>
          </a:xfrm>
          <a:prstGeom prst="rect">
            <a:avLst/>
          </a:prstGeom>
          <a:noFill/>
          <a:ln/>
        </p:spPr>
        <p:txBody>
          <a:bodyPr wrap="square" lIns="0" tIns="0" rIns="0" bIns="0" rtlCol="0" anchor="t"/>
          <a:lstStyle/>
          <a:p>
            <a:pPr indent="0" marL="0">
              <a:lnSpc>
                <a:spcPct val="95000"/>
              </a:lnSpc>
              <a:buNone/>
            </a:pPr>
            <a:r>
              <a:rPr lang="en-US" sz="6000" b="1" spc="-100" kern="0" dirty="0">
                <a:solidFill>
                  <a:srgbClr val="FFFFFF"/>
                </a:solidFill>
                <a:latin typeface="Arial" pitchFamily="34" charset="0"/>
                <a:ea typeface="Arial" pitchFamily="34" charset="-122"/>
                <a:cs typeface="Arial" pitchFamily="34" charset="-120"/>
              </a:rPr>
              <a:t>Know each other</a:t>
            </a:r>
            <a:endParaRPr lang="en-US" sz="6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E8603C"/>
                </a:solidFill>
                <a:latin typeface="Arial" pitchFamily="34" charset="0"/>
                <a:ea typeface="Arial" pitchFamily="34" charset="-122"/>
                <a:cs typeface="Arial" pitchFamily="34" charset="-120"/>
              </a:rPr>
              <a:t>1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2B1D14"/>
                </a:solidFill>
                <a:latin typeface="Arial" pitchFamily="34" charset="0"/>
                <a:ea typeface="Arial" pitchFamily="34" charset="-122"/>
                <a:cs typeface="Arial" pitchFamily="34" charset="-120"/>
              </a:rPr>
              <a:t>Trust starts with knowing each other</a:t>
            </a:r>
            <a:endParaRPr lang="en-US" sz="3800" dirty="0"/>
          </a:p>
        </p:txBody>
      </p:sp>
      <p:sp>
        <p:nvSpPr>
          <p:cNvPr id="5" name="Shape 3"/>
          <p:cNvSpPr/>
          <p:nvPr/>
        </p:nvSpPr>
        <p:spPr>
          <a:xfrm>
            <a:off x="822960" y="2514600"/>
            <a:ext cx="3332378" cy="3337560"/>
          </a:xfrm>
          <a:prstGeom prst="roundRect">
            <a:avLst>
              <a:gd name="adj" fmla="val 5488"/>
            </a:avLst>
          </a:prstGeom>
          <a:solidFill>
            <a:srgbClr val="F0E5D9"/>
          </a:solidFill>
          <a:ln/>
        </p:spPr>
      </p:sp>
      <p:sp>
        <p:nvSpPr>
          <p:cNvPr id="6" name="Text 4"/>
          <p:cNvSpPr/>
          <p:nvPr/>
        </p:nvSpPr>
        <p:spPr>
          <a:xfrm>
            <a:off x="1143000"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Start with small shares</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Ask low-risk questions like “where did you grow up?” or “what was your first job?”. Trust builds in small steps.</a:t>
            </a:r>
            <a:endParaRPr lang="en-US" sz="1500" dirty="0"/>
          </a:p>
        </p:txBody>
      </p:sp>
      <p:sp>
        <p:nvSpPr>
          <p:cNvPr id="9" name="Shape 7"/>
          <p:cNvSpPr/>
          <p:nvPr/>
        </p:nvSpPr>
        <p:spPr>
          <a:xfrm>
            <a:off x="4429658" y="2514600"/>
            <a:ext cx="3332378" cy="3337560"/>
          </a:xfrm>
          <a:prstGeom prst="roundRect">
            <a:avLst>
              <a:gd name="adj" fmla="val 5488"/>
            </a:avLst>
          </a:prstGeom>
          <a:solidFill>
            <a:srgbClr val="F0E5D9"/>
          </a:solidFill>
          <a:ln/>
        </p:spPr>
      </p:sp>
      <p:sp>
        <p:nvSpPr>
          <p:cNvPr id="10" name="Text 8"/>
          <p:cNvSpPr/>
          <p:nvPr/>
        </p:nvSpPr>
        <p:spPr>
          <a:xfrm>
            <a:off x="4749698"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Talk about working styles</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Each person says how they like to get feedback and when they do their best work. It saves weeks of guessing.</a:t>
            </a:r>
            <a:endParaRPr lang="en-US" sz="1500" dirty="0"/>
          </a:p>
        </p:txBody>
      </p:sp>
      <p:sp>
        <p:nvSpPr>
          <p:cNvPr id="13" name="Shape 11"/>
          <p:cNvSpPr/>
          <p:nvPr/>
        </p:nvSpPr>
        <p:spPr>
          <a:xfrm>
            <a:off x="8036357" y="2514600"/>
            <a:ext cx="3332378" cy="3337560"/>
          </a:xfrm>
          <a:prstGeom prst="roundRect">
            <a:avLst>
              <a:gd name="adj" fmla="val 5488"/>
            </a:avLst>
          </a:prstGeom>
          <a:solidFill>
            <a:srgbClr val="F0E5D9"/>
          </a:solidFill>
          <a:ln/>
        </p:spPr>
      </p:sp>
      <p:sp>
        <p:nvSpPr>
          <p:cNvPr id="14" name="Text 12"/>
          <p:cNvSpPr/>
          <p:nvPr/>
        </p:nvSpPr>
        <p:spPr>
          <a:xfrm>
            <a:off x="8356397"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Leaders go first</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When the lead shares something real, such as a recent mistake, it shows the rest of the team that it’s safe.</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7A6656"/>
                </a:solidFill>
                <a:latin typeface="Arial" pitchFamily="34" charset="0"/>
                <a:ea typeface="Arial" pitchFamily="34" charset="-122"/>
                <a:cs typeface="Arial" pitchFamily="34" charset="-120"/>
              </a:rPr>
              <a:t>Team building workshop</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E8603C"/>
                </a:solidFill>
                <a:latin typeface="Arial" pitchFamily="34" charset="0"/>
                <a:ea typeface="Arial" pitchFamily="34" charset="-122"/>
                <a:cs typeface="Arial" pitchFamily="34" charset="-120"/>
              </a:rPr>
              <a:t>2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2B1D14"/>
                </a:solidFill>
                <a:latin typeface="Arial" pitchFamily="34" charset="0"/>
                <a:ea typeface="Arial" pitchFamily="34" charset="-122"/>
                <a:cs typeface="Arial" pitchFamily="34" charset="-120"/>
              </a:rPr>
              <a:t>Make it safe to speak up</a:t>
            </a:r>
            <a:endParaRPr lang="en-US" sz="3800" dirty="0"/>
          </a:p>
        </p:txBody>
      </p:sp>
      <p:sp>
        <p:nvSpPr>
          <p:cNvPr id="5" name="Shape 3"/>
          <p:cNvSpPr/>
          <p:nvPr/>
        </p:nvSpPr>
        <p:spPr>
          <a:xfrm>
            <a:off x="822960" y="2514600"/>
            <a:ext cx="3332378" cy="3337560"/>
          </a:xfrm>
          <a:prstGeom prst="roundRect">
            <a:avLst>
              <a:gd name="adj" fmla="val 5488"/>
            </a:avLst>
          </a:prstGeom>
          <a:solidFill>
            <a:srgbClr val="F0E5D9"/>
          </a:solidFill>
          <a:ln/>
        </p:spPr>
      </p:sp>
      <p:sp>
        <p:nvSpPr>
          <p:cNvPr id="6" name="Text 4"/>
          <p:cNvSpPr/>
          <p:nvPr/>
        </p:nvSpPr>
        <p:spPr>
          <a:xfrm>
            <a:off x="1143000"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Thank people for bad news</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When someone raises a problem, say “thanks for flagging that” before anything else. The reaction teaches everyone.</a:t>
            </a:r>
            <a:endParaRPr lang="en-US" sz="1500" dirty="0"/>
          </a:p>
        </p:txBody>
      </p:sp>
      <p:sp>
        <p:nvSpPr>
          <p:cNvPr id="9" name="Shape 7"/>
          <p:cNvSpPr/>
          <p:nvPr/>
        </p:nvSpPr>
        <p:spPr>
          <a:xfrm>
            <a:off x="4429658" y="2514600"/>
            <a:ext cx="3332378" cy="3337560"/>
          </a:xfrm>
          <a:prstGeom prst="roundRect">
            <a:avLst>
              <a:gd name="adj" fmla="val 5488"/>
            </a:avLst>
          </a:prstGeom>
          <a:solidFill>
            <a:srgbClr val="F0E5D9"/>
          </a:solidFill>
          <a:ln/>
        </p:spPr>
      </p:sp>
      <p:sp>
        <p:nvSpPr>
          <p:cNvPr id="10" name="Text 8"/>
          <p:cNvSpPr/>
          <p:nvPr/>
        </p:nvSpPr>
        <p:spPr>
          <a:xfrm>
            <a:off x="4749698"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Ask, don’t just tell</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End updates with a real question such as “what am I missing?” and then wait. Silence often comes before the useful answer.</a:t>
            </a:r>
            <a:endParaRPr lang="en-US" sz="1500" dirty="0"/>
          </a:p>
        </p:txBody>
      </p:sp>
      <p:sp>
        <p:nvSpPr>
          <p:cNvPr id="13" name="Shape 11"/>
          <p:cNvSpPr/>
          <p:nvPr/>
        </p:nvSpPr>
        <p:spPr>
          <a:xfrm>
            <a:off x="8036357" y="2514600"/>
            <a:ext cx="3332378" cy="3337560"/>
          </a:xfrm>
          <a:prstGeom prst="roundRect">
            <a:avLst>
              <a:gd name="adj" fmla="val 5488"/>
            </a:avLst>
          </a:prstGeom>
          <a:solidFill>
            <a:srgbClr val="F0E5D9"/>
          </a:solidFill>
          <a:ln/>
        </p:spPr>
      </p:sp>
      <p:sp>
        <p:nvSpPr>
          <p:cNvPr id="14" name="Text 12"/>
          <p:cNvSpPr/>
          <p:nvPr/>
        </p:nvSpPr>
        <p:spPr>
          <a:xfrm>
            <a:off x="8356397"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Treat mistakes as lessons</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Ask “what can we learn?” rather than “whose fault was it?”. Focus on the process, not the person.</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7A6656"/>
                </a:solidFill>
                <a:latin typeface="Arial" pitchFamily="34" charset="0"/>
                <a:ea typeface="Arial" pitchFamily="34" charset="-122"/>
                <a:cs typeface="Arial" pitchFamily="34" charset="-120"/>
              </a:rPr>
              <a:t>Team building workshop</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E8603C"/>
                </a:solidFill>
                <a:latin typeface="Arial" pitchFamily="34" charset="0"/>
                <a:ea typeface="Arial" pitchFamily="34" charset="-122"/>
                <a:cs typeface="Arial" pitchFamily="34" charset="-120"/>
              </a:rPr>
              <a:t>3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2B1D14"/>
                </a:solidFill>
                <a:latin typeface="Arial" pitchFamily="34" charset="0"/>
                <a:ea typeface="Arial" pitchFamily="34" charset="-122"/>
                <a:cs typeface="Arial" pitchFamily="34" charset="-120"/>
              </a:rPr>
              <a:t>Agree how we work together</a:t>
            </a:r>
            <a:endParaRPr lang="en-US" sz="3800" dirty="0"/>
          </a:p>
        </p:txBody>
      </p:sp>
      <p:sp>
        <p:nvSpPr>
          <p:cNvPr id="5" name="Shape 3"/>
          <p:cNvSpPr/>
          <p:nvPr/>
        </p:nvSpPr>
        <p:spPr>
          <a:xfrm>
            <a:off x="822960" y="2514600"/>
            <a:ext cx="3332378" cy="3337560"/>
          </a:xfrm>
          <a:prstGeom prst="roundRect">
            <a:avLst>
              <a:gd name="adj" fmla="val 5488"/>
            </a:avLst>
          </a:prstGeom>
          <a:solidFill>
            <a:srgbClr val="F0E5D9"/>
          </a:solidFill>
          <a:ln/>
        </p:spPr>
      </p:sp>
      <p:sp>
        <p:nvSpPr>
          <p:cNvPr id="6" name="Text 4"/>
          <p:cNvSpPr/>
          <p:nvPr/>
        </p:nvSpPr>
        <p:spPr>
          <a:xfrm>
            <a:off x="1143000"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Write a team agreement</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Five to seven short lines, such as “we reply to messages within a day” or “we disagree in the room, not after it”.</a:t>
            </a:r>
            <a:endParaRPr lang="en-US" sz="1500" dirty="0"/>
          </a:p>
        </p:txBody>
      </p:sp>
      <p:sp>
        <p:nvSpPr>
          <p:cNvPr id="9" name="Shape 7"/>
          <p:cNvSpPr/>
          <p:nvPr/>
        </p:nvSpPr>
        <p:spPr>
          <a:xfrm>
            <a:off x="4429658" y="2514600"/>
            <a:ext cx="3332378" cy="3337560"/>
          </a:xfrm>
          <a:prstGeom prst="roundRect">
            <a:avLst>
              <a:gd name="adj" fmla="val 5488"/>
            </a:avLst>
          </a:prstGeom>
          <a:solidFill>
            <a:srgbClr val="F0E5D9"/>
          </a:solidFill>
          <a:ln/>
        </p:spPr>
      </p:sp>
      <p:sp>
        <p:nvSpPr>
          <p:cNvPr id="10" name="Text 8"/>
          <p:cNvSpPr/>
          <p:nvPr/>
        </p:nvSpPr>
        <p:spPr>
          <a:xfrm>
            <a:off x="4749698"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Make each line testable</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Avoid “we respect each other”. Prefer something you could notice, such as “cameras on for decisions”.</a:t>
            </a:r>
            <a:endParaRPr lang="en-US" sz="1500" dirty="0"/>
          </a:p>
        </p:txBody>
      </p:sp>
      <p:sp>
        <p:nvSpPr>
          <p:cNvPr id="13" name="Shape 11"/>
          <p:cNvSpPr/>
          <p:nvPr/>
        </p:nvSpPr>
        <p:spPr>
          <a:xfrm>
            <a:off x="8036357" y="2514600"/>
            <a:ext cx="3332378" cy="3337560"/>
          </a:xfrm>
          <a:prstGeom prst="roundRect">
            <a:avLst>
              <a:gd name="adj" fmla="val 5488"/>
            </a:avLst>
          </a:prstGeom>
          <a:solidFill>
            <a:srgbClr val="F0E5D9"/>
          </a:solidFill>
          <a:ln/>
        </p:spPr>
      </p:sp>
      <p:sp>
        <p:nvSpPr>
          <p:cNvPr id="14" name="Text 12"/>
          <p:cNvSpPr/>
          <p:nvPr/>
        </p:nvSpPr>
        <p:spPr>
          <a:xfrm>
            <a:off x="8356397"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Review it regularly</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Check the agreement every month or so. Keep what works, change what doesn’t and add what’s missing.</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7A6656"/>
                </a:solidFill>
                <a:latin typeface="Arial" pitchFamily="34" charset="0"/>
                <a:ea typeface="Arial" pitchFamily="34" charset="-122"/>
                <a:cs typeface="Arial" pitchFamily="34" charset="-120"/>
              </a:rPr>
              <a:t>Team building workshop</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E8603C">
              <a:alpha val="14000"/>
            </a:srgbClr>
          </a:solidFill>
          <a:ln/>
        </p:spPr>
      </p:sp>
      <p:sp>
        <p:nvSpPr>
          <p:cNvPr id="3" name="Shape 1"/>
          <p:cNvSpPr/>
          <p:nvPr/>
        </p:nvSpPr>
        <p:spPr>
          <a:xfrm>
            <a:off x="10225735" y="4983480"/>
            <a:ext cx="1005840" cy="1005840"/>
          </a:xfrm>
          <a:prstGeom prst="ellipse">
            <a:avLst/>
          </a:prstGeom>
          <a:ln w="76200">
            <a:solidFill>
              <a:srgbClr val="E8603C">
                <a:alpha val="45000"/>
              </a:srgbClr>
            </a:solidFill>
            <a:prstDash val="solid"/>
          </a:ln>
        </p:spPr>
      </p:sp>
      <p:sp>
        <p:nvSpPr>
          <p:cNvPr id="4" name="Text 2"/>
          <p:cNvSpPr/>
          <p:nvPr/>
        </p:nvSpPr>
        <p:spPr>
          <a:xfrm>
            <a:off x="822960" y="1828800"/>
            <a:ext cx="2103120" cy="2103120"/>
          </a:xfrm>
          <a:prstGeom prst="roundRect">
            <a:avLst>
              <a:gd name="adj" fmla="val 15217"/>
            </a:avLst>
          </a:prstGeom>
          <a:solidFill>
            <a:srgbClr val="E8603C"/>
          </a:solidFill>
          <a:ln/>
        </p:spPr>
        <p:txBody>
          <a:bodyPr wrap="square" lIns="0" tIns="0" rIns="0" bIns="0" rtlCol="0" anchor="ctr"/>
          <a:lstStyle/>
          <a:p>
            <a:pPr algn="ctr" indent="0" marL="0">
              <a:buNone/>
            </a:pPr>
            <a:r>
              <a:rPr lang="en-US" sz="12000" b="1" dirty="0">
                <a:solidFill>
                  <a:srgbClr val="FFFFFF"/>
                </a:solidFill>
                <a:latin typeface="Arial" pitchFamily="34" charset="0"/>
                <a:ea typeface="Arial" pitchFamily="34" charset="-122"/>
                <a:cs typeface="Arial" pitchFamily="34" charset="-120"/>
              </a:rPr>
              <a:t>?</a:t>
            </a:r>
            <a:endParaRPr lang="en-US" sz="12000" dirty="0"/>
          </a:p>
        </p:txBody>
      </p:sp>
      <p:sp>
        <p:nvSpPr>
          <p:cNvPr id="5" name="Text 3"/>
          <p:cNvSpPr/>
          <p:nvPr/>
        </p:nvSpPr>
        <p:spPr>
          <a:xfrm>
            <a:off x="3474720" y="1828800"/>
            <a:ext cx="6400800" cy="365760"/>
          </a:xfrm>
          <a:prstGeom prst="rect">
            <a:avLst/>
          </a:prstGeom>
          <a:noFill/>
          <a:ln/>
        </p:spPr>
        <p:txBody>
          <a:bodyPr wrap="square" lIns="0" tIns="0" rIns="0" bIns="0" rtlCol="0" anchor="t"/>
          <a:lstStyle/>
          <a:p>
            <a:pPr indent="0" marL="0">
              <a:buNone/>
            </a:pPr>
            <a:r>
              <a:rPr lang="en-US" sz="1400" b="1" spc="300" kern="0" dirty="0">
                <a:solidFill>
                  <a:srgbClr val="E8603C"/>
                </a:solidFill>
                <a:latin typeface="Arial" pitchFamily="34" charset="0"/>
                <a:ea typeface="Arial" pitchFamily="34" charset="-122"/>
                <a:cs typeface="Arial" pitchFamily="34" charset="-120"/>
              </a:rPr>
              <a:t>DISCUSS</a:t>
            </a:r>
            <a:endParaRPr lang="en-US" sz="1400" dirty="0"/>
          </a:p>
        </p:txBody>
      </p:sp>
      <p:sp>
        <p:nvSpPr>
          <p:cNvPr id="6" name="Text 4"/>
          <p:cNvSpPr/>
          <p:nvPr/>
        </p:nvSpPr>
        <p:spPr>
          <a:xfrm>
            <a:off x="3474720" y="2286000"/>
            <a:ext cx="7498080" cy="2286000"/>
          </a:xfrm>
          <a:prstGeom prst="rect">
            <a:avLst/>
          </a:prstGeom>
          <a:noFill/>
          <a:ln/>
        </p:spPr>
        <p:txBody>
          <a:bodyPr wrap="square" lIns="0" tIns="0" rIns="0" bIns="0" rtlCol="0" anchor="t"/>
          <a:lstStyle/>
          <a:p>
            <a:pPr indent="0" marL="0">
              <a:lnSpc>
                <a:spcPct val="105000"/>
              </a:lnSpc>
              <a:buNone/>
            </a:pPr>
            <a:r>
              <a:rPr lang="en-US" sz="3400" b="1" dirty="0">
                <a:solidFill>
                  <a:srgbClr val="2B1D14"/>
                </a:solidFill>
                <a:latin typeface="Arial" pitchFamily="34" charset="0"/>
                <a:ea typeface="Arial" pitchFamily="34" charset="-122"/>
                <a:cs typeface="Arial" pitchFamily="34" charset="-120"/>
              </a:rPr>
              <a:t>What’s one thing that would make working together easier?</a:t>
            </a:r>
            <a:endParaRPr lang="en-US" sz="3400" dirty="0"/>
          </a:p>
        </p:txBody>
      </p:sp>
      <p:sp>
        <p:nvSpPr>
          <p:cNvPr id="7" name="Shape 5"/>
          <p:cNvSpPr/>
          <p:nvPr/>
        </p:nvSpPr>
        <p:spPr>
          <a:xfrm>
            <a:off x="3474720" y="4983480"/>
            <a:ext cx="457200" cy="73152"/>
          </a:xfrm>
          <a:prstGeom prst="roundRect">
            <a:avLst>
              <a:gd name="adj" fmla="val 50000"/>
            </a:avLst>
          </a:prstGeom>
          <a:solidFill>
            <a:srgbClr val="E8603C"/>
          </a:solidFill>
          <a:ln/>
        </p:spPr>
      </p:sp>
      <p:sp>
        <p:nvSpPr>
          <p:cNvPr id="8" name="Text 6"/>
          <p:cNvSpPr/>
          <p:nvPr/>
        </p:nvSpPr>
        <p:spPr>
          <a:xfrm>
            <a:off x="4160520" y="4818888"/>
            <a:ext cx="6766560" cy="411480"/>
          </a:xfrm>
          <a:prstGeom prst="rect">
            <a:avLst/>
          </a:prstGeom>
          <a:noFill/>
          <a:ln/>
        </p:spPr>
        <p:txBody>
          <a:bodyPr wrap="square" lIns="0" tIns="0" rIns="0" bIns="0" rtlCol="0" anchor="ctr"/>
          <a:lstStyle/>
          <a:p>
            <a:pPr indent="0" marL="0">
              <a:buNone/>
            </a:pPr>
            <a:r>
              <a:rPr lang="en-US" sz="1800" dirty="0">
                <a:solidFill>
                  <a:srgbClr val="7A6656"/>
                </a:solidFill>
                <a:latin typeface="Arial" pitchFamily="34" charset="0"/>
                <a:ea typeface="Arial" pitchFamily="34" charset="-122"/>
                <a:cs typeface="Arial" pitchFamily="34" charset="-120"/>
              </a:rPr>
              <a:t>3 minutes alone, then share in pairs</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932688" cy="384048"/>
          </a:xfrm>
          <a:prstGeom prst="roundRect">
            <a:avLst>
              <a:gd name="adj" fmla="val 47619"/>
            </a:avLst>
          </a:prstGeom>
          <a:solidFill>
            <a:srgbClr val="E8603C"/>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QUIZ</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2B1D14"/>
                </a:solidFill>
                <a:latin typeface="Arial" pitchFamily="34" charset="0"/>
                <a:ea typeface="Arial" pitchFamily="34" charset="-122"/>
                <a:cs typeface="Arial" pitchFamily="34" charset="-120"/>
              </a:rPr>
              <a:t>What makes a team agreement most likely to stick?</a:t>
            </a:r>
            <a:endParaRPr lang="en-US" sz="3800" dirty="0"/>
          </a:p>
        </p:txBody>
      </p:sp>
      <p:sp>
        <p:nvSpPr>
          <p:cNvPr id="5" name="Shape 3"/>
          <p:cNvSpPr/>
          <p:nvPr/>
        </p:nvSpPr>
        <p:spPr>
          <a:xfrm>
            <a:off x="822960" y="3200400"/>
            <a:ext cx="5144872" cy="914400"/>
          </a:xfrm>
          <a:prstGeom prst="roundRect">
            <a:avLst>
              <a:gd name="adj" fmla="val 16000"/>
            </a:avLst>
          </a:prstGeom>
          <a:solidFill>
            <a:srgbClr val="F0E5D9"/>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The manager writes it</a:t>
            </a:r>
            <a:endParaRPr lang="en-US" sz="2200" dirty="0"/>
          </a:p>
        </p:txBody>
      </p:sp>
      <p:sp>
        <p:nvSpPr>
          <p:cNvPr id="8" name="Shape 6"/>
          <p:cNvSpPr/>
          <p:nvPr/>
        </p:nvSpPr>
        <p:spPr>
          <a:xfrm>
            <a:off x="6223864" y="3200400"/>
            <a:ext cx="5144872" cy="914400"/>
          </a:xfrm>
          <a:prstGeom prst="roundRect">
            <a:avLst>
              <a:gd name="adj" fmla="val 16000"/>
            </a:avLst>
          </a:prstGeom>
          <a:solidFill>
            <a:srgbClr val="F0E5D9"/>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The team writes and reviews it</a:t>
            </a:r>
            <a:endParaRPr lang="en-US" sz="2200" dirty="0"/>
          </a:p>
        </p:txBody>
      </p:sp>
      <p:sp>
        <p:nvSpPr>
          <p:cNvPr id="11" name="Shape 9"/>
          <p:cNvSpPr/>
          <p:nvPr/>
        </p:nvSpPr>
        <p:spPr>
          <a:xfrm>
            <a:off x="822960" y="4297680"/>
            <a:ext cx="5144872" cy="914400"/>
          </a:xfrm>
          <a:prstGeom prst="roundRect">
            <a:avLst>
              <a:gd name="adj" fmla="val 16000"/>
            </a:avLst>
          </a:prstGeom>
          <a:solidFill>
            <a:srgbClr val="F0E5D9"/>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It covers every situation</a:t>
            </a:r>
            <a:endParaRPr lang="en-US" sz="2200" dirty="0"/>
          </a:p>
        </p:txBody>
      </p:sp>
      <p:sp>
        <p:nvSpPr>
          <p:cNvPr id="14" name="Shape 12"/>
          <p:cNvSpPr/>
          <p:nvPr/>
        </p:nvSpPr>
        <p:spPr>
          <a:xfrm>
            <a:off x="6223864" y="4297680"/>
            <a:ext cx="5144872" cy="914400"/>
          </a:xfrm>
          <a:prstGeom prst="roundRect">
            <a:avLst>
              <a:gd name="adj" fmla="val 16000"/>
            </a:avLst>
          </a:prstGeom>
          <a:solidFill>
            <a:srgbClr val="F0E5D9"/>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It’s signed by everyone</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7A6656"/>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1170432" cy="384048"/>
          </a:xfrm>
          <a:prstGeom prst="roundRect">
            <a:avLst>
              <a:gd name="adj" fmla="val 47619"/>
            </a:avLst>
          </a:prstGeom>
          <a:solidFill>
            <a:srgbClr val="E8603C"/>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ANSWER</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2B1D14"/>
                </a:solidFill>
                <a:latin typeface="Arial" pitchFamily="34" charset="0"/>
                <a:ea typeface="Arial" pitchFamily="34" charset="-122"/>
                <a:cs typeface="Arial" pitchFamily="34" charset="-120"/>
              </a:rPr>
              <a:t>What makes a team agreement most likely to stick?</a:t>
            </a:r>
            <a:endParaRPr lang="en-US" sz="3800" dirty="0"/>
          </a:p>
        </p:txBody>
      </p:sp>
      <p:sp>
        <p:nvSpPr>
          <p:cNvPr id="5" name="Shape 3"/>
          <p:cNvSpPr/>
          <p:nvPr/>
        </p:nvSpPr>
        <p:spPr>
          <a:xfrm>
            <a:off x="822960" y="3200400"/>
            <a:ext cx="5144872" cy="914400"/>
          </a:xfrm>
          <a:prstGeom prst="roundRect">
            <a:avLst>
              <a:gd name="adj" fmla="val 16000"/>
            </a:avLst>
          </a:prstGeom>
          <a:solidFill>
            <a:srgbClr val="F0E5D9"/>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E8603C">
                    <a:alpha val="50000"/>
                  </a:srgbClr>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2B1D14">
                    <a:alpha val="50000"/>
                  </a:srgbClr>
                </a:solidFill>
                <a:latin typeface="Arial" pitchFamily="34" charset="0"/>
                <a:ea typeface="Arial" pitchFamily="34" charset="-122"/>
                <a:cs typeface="Arial" pitchFamily="34" charset="-120"/>
              </a:rPr>
              <a:t>The manager writes it</a:t>
            </a:r>
            <a:endParaRPr lang="en-US" sz="2200" dirty="0"/>
          </a:p>
        </p:txBody>
      </p:sp>
      <p:sp>
        <p:nvSpPr>
          <p:cNvPr id="8" name="Shape 6"/>
          <p:cNvSpPr/>
          <p:nvPr/>
        </p:nvSpPr>
        <p:spPr>
          <a:xfrm>
            <a:off x="6223864" y="3200400"/>
            <a:ext cx="5144872" cy="914400"/>
          </a:xfrm>
          <a:prstGeom prst="roundRect">
            <a:avLst>
              <a:gd name="adj" fmla="val 16000"/>
            </a:avLst>
          </a:prstGeom>
          <a:solidFill>
            <a:srgbClr val="E8603C"/>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The team writes and reviews it</a:t>
            </a:r>
            <a:endParaRPr lang="en-US" sz="2200" dirty="0"/>
          </a:p>
        </p:txBody>
      </p:sp>
      <p:sp>
        <p:nvSpPr>
          <p:cNvPr id="11" name="Shape 9"/>
          <p:cNvSpPr/>
          <p:nvPr/>
        </p:nvSpPr>
        <p:spPr>
          <a:xfrm>
            <a:off x="822960" y="4297680"/>
            <a:ext cx="5144872" cy="914400"/>
          </a:xfrm>
          <a:prstGeom prst="roundRect">
            <a:avLst>
              <a:gd name="adj" fmla="val 16000"/>
            </a:avLst>
          </a:prstGeom>
          <a:solidFill>
            <a:srgbClr val="F0E5D9"/>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E8603C">
                    <a:alpha val="50000"/>
                  </a:srgbClr>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2B1D14">
                    <a:alpha val="50000"/>
                  </a:srgbClr>
                </a:solidFill>
                <a:latin typeface="Arial" pitchFamily="34" charset="0"/>
                <a:ea typeface="Arial" pitchFamily="34" charset="-122"/>
                <a:cs typeface="Arial" pitchFamily="34" charset="-120"/>
              </a:rPr>
              <a:t>It covers every situation</a:t>
            </a:r>
            <a:endParaRPr lang="en-US" sz="2200" dirty="0"/>
          </a:p>
        </p:txBody>
      </p:sp>
      <p:sp>
        <p:nvSpPr>
          <p:cNvPr id="14" name="Shape 12"/>
          <p:cNvSpPr/>
          <p:nvPr/>
        </p:nvSpPr>
        <p:spPr>
          <a:xfrm>
            <a:off x="6223864" y="4297680"/>
            <a:ext cx="5144872" cy="914400"/>
          </a:xfrm>
          <a:prstGeom prst="roundRect">
            <a:avLst>
              <a:gd name="adj" fmla="val 16000"/>
            </a:avLst>
          </a:prstGeom>
          <a:solidFill>
            <a:srgbClr val="F0E5D9"/>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E8603C">
                    <a:alpha val="50000"/>
                  </a:srgbClr>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2B1D14">
                    <a:alpha val="50000"/>
                  </a:srgbClr>
                </a:solidFill>
                <a:latin typeface="Arial" pitchFamily="34" charset="0"/>
                <a:ea typeface="Arial" pitchFamily="34" charset="-122"/>
                <a:cs typeface="Arial" pitchFamily="34" charset="-120"/>
              </a:rPr>
              <a:t>It’s signed by everyone</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2B1D14"/>
                </a:solidFill>
                <a:latin typeface="Arial" pitchFamily="34" charset="0"/>
                <a:ea typeface="Arial" pitchFamily="34" charset="-122"/>
                <a:cs typeface="Arial" pitchFamily="34" charset="-120"/>
              </a:rPr>
              <a:t>Key takeaways</a:t>
            </a:r>
            <a:endParaRPr lang="en-US" sz="4000" dirty="0"/>
          </a:p>
        </p:txBody>
      </p:sp>
      <p:sp>
        <p:nvSpPr>
          <p:cNvPr id="4" name="Shape 2"/>
          <p:cNvSpPr/>
          <p:nvPr/>
        </p:nvSpPr>
        <p:spPr>
          <a:xfrm>
            <a:off x="4754880" y="914400"/>
            <a:ext cx="6613855" cy="1444752"/>
          </a:xfrm>
          <a:prstGeom prst="roundRect">
            <a:avLst>
              <a:gd name="adj" fmla="val 11392"/>
            </a:avLst>
          </a:prstGeom>
          <a:solidFill>
            <a:srgbClr val="F0E5D9"/>
          </a:solidFill>
          <a:ln/>
        </p:spPr>
      </p:sp>
      <p:sp>
        <p:nvSpPr>
          <p:cNvPr id="5" name="Text 3"/>
          <p:cNvSpPr/>
          <p:nvPr/>
        </p:nvSpPr>
        <p:spPr>
          <a:xfrm>
            <a:off x="5074920" y="1362456"/>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6" name="Text 4"/>
          <p:cNvSpPr/>
          <p:nvPr/>
        </p:nvSpPr>
        <p:spPr>
          <a:xfrm>
            <a:off x="5897880" y="1097280"/>
            <a:ext cx="5150815" cy="1078992"/>
          </a:xfrm>
          <a:prstGeom prst="rect">
            <a:avLst/>
          </a:prstGeom>
          <a:noFill/>
          <a:ln/>
        </p:spPr>
        <p:txBody>
          <a:bodyPr wrap="square" lIns="0" tIns="0" rIns="0" bIns="0" rtlCol="0" anchor="ctr"/>
          <a:lstStyle/>
          <a:p>
            <a:pPr indent="0" marL="0">
              <a:buNone/>
            </a:pPr>
            <a:r>
              <a:rPr lang="en-US" sz="2200" b="1" dirty="0">
                <a:solidFill>
                  <a:srgbClr val="2B1D14"/>
                </a:solidFill>
                <a:latin typeface="Arial" pitchFamily="34" charset="0"/>
                <a:ea typeface="Arial" pitchFamily="34" charset="-122"/>
                <a:cs typeface="Arial" pitchFamily="34" charset="-120"/>
              </a:rPr>
              <a:t>Trust grows from small shares</a:t>
            </a:r>
            <a:endParaRPr lang="en-US" sz="2200" dirty="0"/>
          </a:p>
        </p:txBody>
      </p:sp>
      <p:sp>
        <p:nvSpPr>
          <p:cNvPr id="7" name="Shape 5"/>
          <p:cNvSpPr/>
          <p:nvPr/>
        </p:nvSpPr>
        <p:spPr>
          <a:xfrm>
            <a:off x="4754880" y="2578608"/>
            <a:ext cx="6613855" cy="1444752"/>
          </a:xfrm>
          <a:prstGeom prst="roundRect">
            <a:avLst>
              <a:gd name="adj" fmla="val 11392"/>
            </a:avLst>
          </a:prstGeom>
          <a:solidFill>
            <a:srgbClr val="F0E5D9"/>
          </a:solidFill>
          <a:ln/>
        </p:spPr>
      </p:sp>
      <p:sp>
        <p:nvSpPr>
          <p:cNvPr id="8" name="Text 6"/>
          <p:cNvSpPr/>
          <p:nvPr/>
        </p:nvSpPr>
        <p:spPr>
          <a:xfrm>
            <a:off x="5074920" y="3026664"/>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9" name="Text 7"/>
          <p:cNvSpPr/>
          <p:nvPr/>
        </p:nvSpPr>
        <p:spPr>
          <a:xfrm>
            <a:off x="5897880" y="2761488"/>
            <a:ext cx="5150815" cy="1078992"/>
          </a:xfrm>
          <a:prstGeom prst="rect">
            <a:avLst/>
          </a:prstGeom>
          <a:noFill/>
          <a:ln/>
        </p:spPr>
        <p:txBody>
          <a:bodyPr wrap="square" lIns="0" tIns="0" rIns="0" bIns="0" rtlCol="0" anchor="ctr"/>
          <a:lstStyle/>
          <a:p>
            <a:pPr indent="0" marL="0">
              <a:buNone/>
            </a:pPr>
            <a:r>
              <a:rPr lang="en-US" sz="2200" b="1" dirty="0">
                <a:solidFill>
                  <a:srgbClr val="2B1D14"/>
                </a:solidFill>
                <a:latin typeface="Arial" pitchFamily="34" charset="0"/>
                <a:ea typeface="Arial" pitchFamily="34" charset="-122"/>
                <a:cs typeface="Arial" pitchFamily="34" charset="-120"/>
              </a:rPr>
              <a:t>Thank people for bad news</a:t>
            </a:r>
            <a:endParaRPr lang="en-US" sz="2200" dirty="0"/>
          </a:p>
        </p:txBody>
      </p:sp>
      <p:sp>
        <p:nvSpPr>
          <p:cNvPr id="10" name="Shape 8"/>
          <p:cNvSpPr/>
          <p:nvPr/>
        </p:nvSpPr>
        <p:spPr>
          <a:xfrm>
            <a:off x="4754880" y="4242816"/>
            <a:ext cx="6613855" cy="1444752"/>
          </a:xfrm>
          <a:prstGeom prst="roundRect">
            <a:avLst>
              <a:gd name="adj" fmla="val 11392"/>
            </a:avLst>
          </a:prstGeom>
          <a:solidFill>
            <a:srgbClr val="F0E5D9"/>
          </a:solidFill>
          <a:ln/>
        </p:spPr>
      </p:sp>
      <p:sp>
        <p:nvSpPr>
          <p:cNvPr id="11" name="Text 9"/>
          <p:cNvSpPr/>
          <p:nvPr/>
        </p:nvSpPr>
        <p:spPr>
          <a:xfrm>
            <a:off x="5074920" y="4690872"/>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2" name="Text 10"/>
          <p:cNvSpPr/>
          <p:nvPr/>
        </p:nvSpPr>
        <p:spPr>
          <a:xfrm>
            <a:off x="5897880" y="4425696"/>
            <a:ext cx="5150815" cy="1078992"/>
          </a:xfrm>
          <a:prstGeom prst="rect">
            <a:avLst/>
          </a:prstGeom>
          <a:noFill/>
          <a:ln/>
        </p:spPr>
        <p:txBody>
          <a:bodyPr wrap="square" lIns="0" tIns="0" rIns="0" bIns="0" rtlCol="0" anchor="ctr"/>
          <a:lstStyle/>
          <a:p>
            <a:pPr indent="0" marL="0">
              <a:buNone/>
            </a:pPr>
            <a:r>
              <a:rPr lang="en-US" sz="2200" b="1" dirty="0">
                <a:solidFill>
                  <a:srgbClr val="2B1D14"/>
                </a:solidFill>
                <a:latin typeface="Arial" pitchFamily="34" charset="0"/>
                <a:ea typeface="Arial" pitchFamily="34" charset="-122"/>
                <a:cs typeface="Arial" pitchFamily="34" charset="-120"/>
              </a:rPr>
              <a:t>Write down how we work</a:t>
            </a:r>
            <a:endParaRPr lang="en-US" sz="2200" dirty="0"/>
          </a:p>
        </p:txBody>
      </p:sp>
      <p:sp>
        <p:nvSpPr>
          <p:cNvPr id="13" name="Text 11"/>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7A6656"/>
                </a:solidFill>
                <a:latin typeface="Arial" pitchFamily="34" charset="0"/>
                <a:ea typeface="Arial" pitchFamily="34" charset="-122"/>
                <a:cs typeface="Arial" pitchFamily="34" charset="-120"/>
              </a:rPr>
              <a:t>Team building workshop</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E8603C">
              <a:alpha val="14000"/>
            </a:srgbClr>
          </a:solidFill>
          <a:ln/>
        </p:spPr>
      </p:sp>
      <p:sp>
        <p:nvSpPr>
          <p:cNvPr id="3" name="Shape 1"/>
          <p:cNvSpPr/>
          <p:nvPr/>
        </p:nvSpPr>
        <p:spPr>
          <a:xfrm>
            <a:off x="10225735" y="4983480"/>
            <a:ext cx="1005840" cy="1005840"/>
          </a:xfrm>
          <a:prstGeom prst="ellipse">
            <a:avLst/>
          </a:prstGeom>
          <a:ln w="76200">
            <a:solidFill>
              <a:srgbClr val="E8603C">
                <a:alpha val="45000"/>
              </a:srgbClr>
            </a:solidFill>
            <a:prstDash val="solid"/>
          </a:ln>
        </p:spPr>
      </p:sp>
      <p:sp>
        <p:nvSpPr>
          <p:cNvPr id="4" name="Text 2"/>
          <p:cNvSpPr/>
          <p:nvPr/>
        </p:nvSpPr>
        <p:spPr>
          <a:xfrm>
            <a:off x="822960" y="1828800"/>
            <a:ext cx="2359152" cy="384048"/>
          </a:xfrm>
          <a:prstGeom prst="roundRect">
            <a:avLst>
              <a:gd name="adj" fmla="val 47619"/>
            </a:avLst>
          </a:prstGeom>
          <a:solidFill>
            <a:srgbClr val="E8603C"/>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PICK A VOLUNTEER</a:t>
            </a:r>
            <a:endParaRPr lang="en-US" sz="1200" dirty="0"/>
          </a:p>
        </p:txBody>
      </p:sp>
      <p:sp>
        <p:nvSpPr>
          <p:cNvPr id="5" name="Text 3"/>
          <p:cNvSpPr/>
          <p:nvPr/>
        </p:nvSpPr>
        <p:spPr>
          <a:xfrm>
            <a:off x="822960" y="2468880"/>
            <a:ext cx="9144000" cy="1737360"/>
          </a:xfrm>
          <a:prstGeom prst="rect">
            <a:avLst/>
          </a:prstGeom>
          <a:noFill/>
          <a:ln/>
        </p:spPr>
        <p:txBody>
          <a:bodyPr wrap="square" lIns="0" tIns="0" rIns="0" bIns="0" rtlCol="0" anchor="t"/>
          <a:lstStyle/>
          <a:p>
            <a:pPr indent="0" marL="0">
              <a:lnSpc>
                <a:spcPct val="98000"/>
              </a:lnSpc>
              <a:buNone/>
            </a:pPr>
            <a:r>
              <a:rPr lang="en-US" sz="5400" b="1" spc="-100" kern="0" dirty="0">
                <a:solidFill>
                  <a:srgbClr val="2B1D14"/>
                </a:solidFill>
                <a:latin typeface="Arial" pitchFamily="34" charset="0"/>
                <a:ea typeface="Arial" pitchFamily="34" charset="-122"/>
                <a:cs typeface="Arial" pitchFamily="34" charset="-120"/>
              </a:rPr>
              <a:t>Who shares a team story first?</a:t>
            </a:r>
            <a:endParaRPr lang="en-US" sz="5400" dirty="0"/>
          </a:p>
        </p:txBody>
      </p:sp>
      <p:sp>
        <p:nvSpPr>
          <p:cNvPr id="6" name="Text 4"/>
          <p:cNvSpPr/>
          <p:nvPr/>
        </p:nvSpPr>
        <p:spPr>
          <a:xfrm>
            <a:off x="822960" y="4434840"/>
            <a:ext cx="8229600" cy="548640"/>
          </a:xfrm>
          <a:prstGeom prst="rect">
            <a:avLst/>
          </a:prstGeom>
          <a:noFill/>
          <a:ln/>
        </p:spPr>
        <p:txBody>
          <a:bodyPr wrap="square" lIns="0" tIns="0" rIns="0" bIns="0" rtlCol="0" anchor="ctr"/>
          <a:lstStyle/>
          <a:p>
            <a:pPr indent="0" marL="0">
              <a:buNone/>
            </a:pPr>
            <a:r>
              <a:rPr lang="en-US" sz="2200" dirty="0">
                <a:solidFill>
                  <a:srgbClr val="7A6656"/>
                </a:solidFill>
                <a:latin typeface="Arial" pitchFamily="34" charset="0"/>
                <a:ea typeface="Arial" pitchFamily="34" charset="-122"/>
                <a:cs typeface="Arial" pitchFamily="34" charset="-120"/>
              </a:rPr>
              <a:t>Say STORY to be in the draw.</a:t>
            </a: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2B1D14"/>
                </a:solidFill>
                <a:latin typeface="Arial" pitchFamily="34" charset="0"/>
                <a:ea typeface="Arial" pitchFamily="34" charset="-122"/>
                <a:cs typeface="Arial" pitchFamily="34" charset="-120"/>
              </a:rPr>
              <a:t>Next steps</a:t>
            </a:r>
            <a:endParaRPr lang="en-US" sz="4000" dirty="0"/>
          </a:p>
        </p:txBody>
      </p:sp>
      <p:sp>
        <p:nvSpPr>
          <p:cNvPr id="4" name="Shape 2"/>
          <p:cNvSpPr/>
          <p:nvPr/>
        </p:nvSpPr>
        <p:spPr>
          <a:xfrm>
            <a:off x="4754880" y="914400"/>
            <a:ext cx="6613855" cy="1444752"/>
          </a:xfrm>
          <a:prstGeom prst="roundRect">
            <a:avLst>
              <a:gd name="adj" fmla="val 11392"/>
            </a:avLst>
          </a:prstGeom>
          <a:solidFill>
            <a:srgbClr val="F0E5D9"/>
          </a:solidFill>
          <a:ln/>
        </p:spPr>
      </p:sp>
      <p:sp>
        <p:nvSpPr>
          <p:cNvPr id="5" name="Text 3"/>
          <p:cNvSpPr/>
          <p:nvPr/>
        </p:nvSpPr>
        <p:spPr>
          <a:xfrm>
            <a:off x="5074920" y="1362456"/>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6" name="Text 4"/>
          <p:cNvSpPr/>
          <p:nvPr/>
        </p:nvSpPr>
        <p:spPr>
          <a:xfrm>
            <a:off x="5897880" y="1188720"/>
            <a:ext cx="5150815" cy="548640"/>
          </a:xfrm>
          <a:prstGeom prst="rect">
            <a:avLst/>
          </a:prstGeom>
          <a:noFill/>
          <a:ln/>
        </p:spPr>
        <p:txBody>
          <a:bodyPr wrap="square" lIns="0" tIns="0" rIns="0" bIns="0" rtlCol="0" anchor="t"/>
          <a:lstStyle/>
          <a:p>
            <a:pPr indent="0" marL="0">
              <a:buNone/>
            </a:pPr>
            <a:r>
              <a:rPr lang="en-US" sz="2200" b="1" dirty="0">
                <a:solidFill>
                  <a:srgbClr val="2B1D14"/>
                </a:solidFill>
                <a:latin typeface="Arial" pitchFamily="34" charset="0"/>
                <a:ea typeface="Arial" pitchFamily="34" charset="-122"/>
                <a:cs typeface="Arial" pitchFamily="34" charset="-120"/>
              </a:rPr>
              <a:t>Share our team agreement</a:t>
            </a:r>
            <a:endParaRPr lang="en-US" sz="2200" dirty="0"/>
          </a:p>
        </p:txBody>
      </p:sp>
      <p:sp>
        <p:nvSpPr>
          <p:cNvPr id="7" name="Text 5"/>
          <p:cNvSpPr/>
          <p:nvPr/>
        </p:nvSpPr>
        <p:spPr>
          <a:xfrm>
            <a:off x="5897880" y="1783080"/>
            <a:ext cx="5150815" cy="320040"/>
          </a:xfrm>
          <a:prstGeom prst="rect">
            <a:avLst/>
          </a:prstGeom>
          <a:noFill/>
          <a:ln/>
        </p:spPr>
        <p:txBody>
          <a:bodyPr wrap="square" lIns="0" tIns="0" rIns="0" bIns="0" rtlCol="0" anchor="t"/>
          <a:lstStyle/>
          <a:p>
            <a:pPr indent="0" marL="0">
              <a:buNone/>
            </a:pPr>
            <a:r>
              <a:rPr lang="en-US" sz="1300" dirty="0">
                <a:solidFill>
                  <a:srgbClr val="7A6656"/>
                </a:solidFill>
                <a:latin typeface="Arial" pitchFamily="34" charset="0"/>
                <a:ea typeface="Arial" pitchFamily="34" charset="-122"/>
                <a:cs typeface="Arial" pitchFamily="34" charset="-120"/>
              </a:rPr>
              <a:t>Owner: ____________     By: ____________</a:t>
            </a:r>
            <a:endParaRPr lang="en-US" sz="1300" dirty="0"/>
          </a:p>
        </p:txBody>
      </p:sp>
      <p:sp>
        <p:nvSpPr>
          <p:cNvPr id="8" name="Shape 6"/>
          <p:cNvSpPr/>
          <p:nvPr/>
        </p:nvSpPr>
        <p:spPr>
          <a:xfrm>
            <a:off x="4754880" y="2578608"/>
            <a:ext cx="6613855" cy="1444752"/>
          </a:xfrm>
          <a:prstGeom prst="roundRect">
            <a:avLst>
              <a:gd name="adj" fmla="val 11392"/>
            </a:avLst>
          </a:prstGeom>
          <a:solidFill>
            <a:srgbClr val="F0E5D9"/>
          </a:solidFill>
          <a:ln/>
        </p:spPr>
      </p:sp>
      <p:sp>
        <p:nvSpPr>
          <p:cNvPr id="9" name="Text 7"/>
          <p:cNvSpPr/>
          <p:nvPr/>
        </p:nvSpPr>
        <p:spPr>
          <a:xfrm>
            <a:off x="5074920" y="3026664"/>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0" name="Text 8"/>
          <p:cNvSpPr/>
          <p:nvPr/>
        </p:nvSpPr>
        <p:spPr>
          <a:xfrm>
            <a:off x="5897880" y="2852928"/>
            <a:ext cx="5150815" cy="548640"/>
          </a:xfrm>
          <a:prstGeom prst="rect">
            <a:avLst/>
          </a:prstGeom>
          <a:noFill/>
          <a:ln/>
        </p:spPr>
        <p:txBody>
          <a:bodyPr wrap="square" lIns="0" tIns="0" rIns="0" bIns="0" rtlCol="0" anchor="t"/>
          <a:lstStyle/>
          <a:p>
            <a:pPr indent="0" marL="0">
              <a:buNone/>
            </a:pPr>
            <a:r>
              <a:rPr lang="en-US" sz="2200" b="1" dirty="0">
                <a:solidFill>
                  <a:srgbClr val="2B1D14"/>
                </a:solidFill>
                <a:latin typeface="Arial" pitchFamily="34" charset="0"/>
                <a:ea typeface="Arial" pitchFamily="34" charset="-122"/>
                <a:cs typeface="Arial" pitchFamily="34" charset="-120"/>
              </a:rPr>
              <a:t>Try one agreement this week</a:t>
            </a:r>
            <a:endParaRPr lang="en-US" sz="2200" dirty="0"/>
          </a:p>
        </p:txBody>
      </p:sp>
      <p:sp>
        <p:nvSpPr>
          <p:cNvPr id="11" name="Text 9"/>
          <p:cNvSpPr/>
          <p:nvPr/>
        </p:nvSpPr>
        <p:spPr>
          <a:xfrm>
            <a:off x="5897880" y="3447288"/>
            <a:ext cx="5150815" cy="320040"/>
          </a:xfrm>
          <a:prstGeom prst="rect">
            <a:avLst/>
          </a:prstGeom>
          <a:noFill/>
          <a:ln/>
        </p:spPr>
        <p:txBody>
          <a:bodyPr wrap="square" lIns="0" tIns="0" rIns="0" bIns="0" rtlCol="0" anchor="t"/>
          <a:lstStyle/>
          <a:p>
            <a:pPr indent="0" marL="0">
              <a:buNone/>
            </a:pPr>
            <a:r>
              <a:rPr lang="en-US" sz="1300" dirty="0">
                <a:solidFill>
                  <a:srgbClr val="7A6656"/>
                </a:solidFill>
                <a:latin typeface="Arial" pitchFamily="34" charset="0"/>
                <a:ea typeface="Arial" pitchFamily="34" charset="-122"/>
                <a:cs typeface="Arial" pitchFamily="34" charset="-120"/>
              </a:rPr>
              <a:t>Owner: ____________     By: ____________</a:t>
            </a:r>
            <a:endParaRPr lang="en-US" sz="1300" dirty="0"/>
          </a:p>
        </p:txBody>
      </p:sp>
      <p:sp>
        <p:nvSpPr>
          <p:cNvPr id="12" name="Shape 10"/>
          <p:cNvSpPr/>
          <p:nvPr/>
        </p:nvSpPr>
        <p:spPr>
          <a:xfrm>
            <a:off x="4754880" y="4242816"/>
            <a:ext cx="6613855" cy="1444752"/>
          </a:xfrm>
          <a:prstGeom prst="roundRect">
            <a:avLst>
              <a:gd name="adj" fmla="val 11392"/>
            </a:avLst>
          </a:prstGeom>
          <a:solidFill>
            <a:srgbClr val="F0E5D9"/>
          </a:solidFill>
          <a:ln/>
        </p:spPr>
      </p:sp>
      <p:sp>
        <p:nvSpPr>
          <p:cNvPr id="13" name="Text 11"/>
          <p:cNvSpPr/>
          <p:nvPr/>
        </p:nvSpPr>
        <p:spPr>
          <a:xfrm>
            <a:off x="5074920" y="4690872"/>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4" name="Text 12"/>
          <p:cNvSpPr/>
          <p:nvPr/>
        </p:nvSpPr>
        <p:spPr>
          <a:xfrm>
            <a:off x="5897880" y="4517136"/>
            <a:ext cx="5150815" cy="548640"/>
          </a:xfrm>
          <a:prstGeom prst="rect">
            <a:avLst/>
          </a:prstGeom>
          <a:noFill/>
          <a:ln/>
        </p:spPr>
        <p:txBody>
          <a:bodyPr wrap="square" lIns="0" tIns="0" rIns="0" bIns="0" rtlCol="0" anchor="t"/>
          <a:lstStyle/>
          <a:p>
            <a:pPr indent="0" marL="0">
              <a:buNone/>
            </a:pPr>
            <a:r>
              <a:rPr lang="en-US" sz="2200" b="1" dirty="0">
                <a:solidFill>
                  <a:srgbClr val="2B1D14"/>
                </a:solidFill>
                <a:latin typeface="Arial" pitchFamily="34" charset="0"/>
                <a:ea typeface="Arial" pitchFamily="34" charset="-122"/>
                <a:cs typeface="Arial" pitchFamily="34" charset="-120"/>
              </a:rPr>
              <a:t>Review the agreement in a month</a:t>
            </a:r>
            <a:endParaRPr lang="en-US" sz="2200" dirty="0"/>
          </a:p>
        </p:txBody>
      </p:sp>
      <p:sp>
        <p:nvSpPr>
          <p:cNvPr id="15" name="Text 13"/>
          <p:cNvSpPr/>
          <p:nvPr/>
        </p:nvSpPr>
        <p:spPr>
          <a:xfrm>
            <a:off x="5897880" y="5111496"/>
            <a:ext cx="5150815" cy="320040"/>
          </a:xfrm>
          <a:prstGeom prst="rect">
            <a:avLst/>
          </a:prstGeom>
          <a:noFill/>
          <a:ln/>
        </p:spPr>
        <p:txBody>
          <a:bodyPr wrap="square" lIns="0" tIns="0" rIns="0" bIns="0" rtlCol="0" anchor="t"/>
          <a:lstStyle/>
          <a:p>
            <a:pPr indent="0" marL="0">
              <a:buNone/>
            </a:pPr>
            <a:r>
              <a:rPr lang="en-US" sz="1300" dirty="0">
                <a:solidFill>
                  <a:srgbClr val="7A6656"/>
                </a:solidFill>
                <a:latin typeface="Arial" pitchFamily="34" charset="0"/>
                <a:ea typeface="Arial" pitchFamily="34" charset="-122"/>
                <a:cs typeface="Arial" pitchFamily="34" charset="-120"/>
              </a:rPr>
              <a:t>Owner: ____________     By: ____________</a:t>
            </a:r>
            <a:endParaRPr lang="en-US" sz="1300" dirty="0"/>
          </a:p>
        </p:txBody>
      </p:sp>
      <p:sp>
        <p:nvSpPr>
          <p:cNvPr id="16" name="Text 14"/>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7A6656"/>
                </a:solidFill>
                <a:latin typeface="Arial" pitchFamily="34" charset="0"/>
                <a:ea typeface="Arial" pitchFamily="34" charset="-122"/>
                <a:cs typeface="Arial" pitchFamily="34" charset="-120"/>
              </a:rPr>
              <a:t>Team building workshop</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E8603C">
              <a:alpha val="14000"/>
            </a:srgbClr>
          </a:solidFill>
          <a:ln/>
        </p:spPr>
      </p:sp>
      <p:sp>
        <p:nvSpPr>
          <p:cNvPr id="3" name="Shape 1"/>
          <p:cNvSpPr/>
          <p:nvPr/>
        </p:nvSpPr>
        <p:spPr>
          <a:xfrm>
            <a:off x="10225735" y="4983480"/>
            <a:ext cx="1005840" cy="1005840"/>
          </a:xfrm>
          <a:prstGeom prst="ellipse">
            <a:avLst/>
          </a:prstGeom>
          <a:ln w="76200">
            <a:solidFill>
              <a:srgbClr val="E8603C">
                <a:alpha val="45000"/>
              </a:srgbClr>
            </a:solidFill>
            <a:prstDash val="solid"/>
          </a:ln>
        </p:spPr>
      </p:sp>
      <p:sp>
        <p:nvSpPr>
          <p:cNvPr id="4" name="Shape 2"/>
          <p:cNvSpPr/>
          <p:nvPr/>
        </p:nvSpPr>
        <p:spPr>
          <a:xfrm>
            <a:off x="5547208" y="2148840"/>
            <a:ext cx="1097280" cy="91440"/>
          </a:xfrm>
          <a:prstGeom prst="roundRect">
            <a:avLst>
              <a:gd name="adj" fmla="val 50000"/>
            </a:avLst>
          </a:prstGeom>
          <a:solidFill>
            <a:srgbClr val="E8603C"/>
          </a:solidFill>
          <a:ln/>
        </p:spPr>
      </p:sp>
      <p:sp>
        <p:nvSpPr>
          <p:cNvPr id="5" name="Text 3"/>
          <p:cNvSpPr/>
          <p:nvPr/>
        </p:nvSpPr>
        <p:spPr>
          <a:xfrm>
            <a:off x="1097280" y="2514600"/>
            <a:ext cx="9997135" cy="1737360"/>
          </a:xfrm>
          <a:prstGeom prst="rect">
            <a:avLst/>
          </a:prstGeom>
          <a:noFill/>
          <a:ln/>
        </p:spPr>
        <p:txBody>
          <a:bodyPr wrap="square" lIns="0" tIns="0" rIns="0" bIns="0" rtlCol="0" anchor="ctr"/>
          <a:lstStyle/>
          <a:p>
            <a:pPr algn="ctr" indent="0" marL="0">
              <a:buNone/>
            </a:pPr>
            <a:r>
              <a:rPr lang="en-US" sz="4600" b="1" spc="-100" kern="0" dirty="0">
                <a:solidFill>
                  <a:srgbClr val="2B1D14"/>
                </a:solidFill>
                <a:latin typeface="Arial" pitchFamily="34" charset="0"/>
                <a:ea typeface="Arial" pitchFamily="34" charset="-122"/>
                <a:cs typeface="Arial" pitchFamily="34" charset="-120"/>
              </a:rPr>
              <a:t>Thanks for showing up as yourselves</a:t>
            </a:r>
            <a:endParaRPr lang="en-US" sz="4600" dirty="0"/>
          </a:p>
        </p:txBody>
      </p:sp>
      <p:sp>
        <p:nvSpPr>
          <p:cNvPr id="6" name="Text 4"/>
          <p:cNvSpPr/>
          <p:nvPr/>
        </p:nvSpPr>
        <p:spPr>
          <a:xfrm>
            <a:off x="1463040" y="4434840"/>
            <a:ext cx="9265615" cy="548640"/>
          </a:xfrm>
          <a:prstGeom prst="rect">
            <a:avLst/>
          </a:prstGeom>
          <a:noFill/>
          <a:ln/>
        </p:spPr>
        <p:txBody>
          <a:bodyPr wrap="square" lIns="0" tIns="0" rIns="0" bIns="0" rtlCol="0" anchor="t"/>
          <a:lstStyle/>
          <a:p>
            <a:pPr algn="ctr" indent="0" marL="0">
              <a:buNone/>
            </a:pPr>
            <a:r>
              <a:rPr lang="en-US" sz="2000" dirty="0">
                <a:solidFill>
                  <a:srgbClr val="7A6656"/>
                </a:solidFill>
                <a:latin typeface="Arial" pitchFamily="34" charset="0"/>
                <a:ea typeface="Arial" pitchFamily="34" charset="-122"/>
                <a:cs typeface="Arial" pitchFamily="34" charset="-120"/>
              </a:rPr>
              <a:t>Your email  ·  Your website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claryoo.com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 building workshop template</dc:title>
  <dc:subject>PptxGenJS Presentation</dc:subject>
  <dc:creator>Claryoo</dc:creator>
  <cp:lastModifiedBy>Claryoo</cp:lastModifiedBy>
  <cp:revision>1</cp:revision>
  <dcterms:created xsi:type="dcterms:W3CDTF">2026-10-14T17:01:43Z</dcterms:created>
  <dcterms:modified xsi:type="dcterms:W3CDTF">2026-10-14T17:01:43Z</dcterms:modified>
</cp:coreProperties>
</file>