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Today we’re here to agree a small number of priorities and leave with owners for each. Everything we decide fits on one page.
DO
State the planning horizon, for example the next 12 months, so everyone plans for the same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First we look honestly at where we stand, then choose our priorities, then turn them into a plan we can track.
DO
Name who holds the final decision if the group can’t agree, so nobody is surprised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Answer honestly, this is anonymous: how clearly could you explain our current strategy?
DO
If most say roughly or not really, the problem may be communication, not strategy. Ask what made it hard to explain before moving on.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https://claryoo.com/templates/strategic-planning-session?ref=deck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start with the facts about where we stand today.
DO
Have the key numbers ready on one page: income, costs, customers or members, and team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Good plans start with an honest picture. Let’s build a SWOT together, and every item needs a fact behind it.
DO
Run a 4 box SWOT on a board. Challenge any item with “how do we know?” and drop what nobody can back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Strategy is choosing. We’ll narrow our options down to the few that matter most.
DO
Give each person three votes across the candidate priorities. Discuss the top five, then agree three to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A priority without an owner, a measure and a date is still just a wish.
DO
Fill a simple table with the group: priority, owner, measure, first quarter milestone.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
SAY
Every new priority needs time from somewhere. What should we stop doing to make room?
DO
Collect answers on a shared board and group duplicates. If no one names anything, ask what they would cut with half the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A quick check on the basics. In a SWOT analysis, which two are external factors?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https://claryoo.com/templates/strategic-planning-session?ref=deck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opportunities and threats. If people mixed them up, revisit any items on the SWOT that landed in the wrong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remember: start from evidence, keep priorities few and owned, and review the plan on a rhythm.
DO
Read the agreed priorities aloud with their owners to confirm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Honestly and anonymously: how confident are you that we can deliver this plan?
DO
If confidence is low, ask what single change would raise it. That answer is often the real risk in the plan.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https://claryoo.com/templates/strategic-planning-session?ref=deck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Each owner drafts one page for their priority, sets the first milestone and we book the first review now.
DO
Put the review date in calendars before people leave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for the honest conversation. A plan only matters if we use it, so see you at the first review.
DO
Share the one-page plan within two working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strategic-planning-session?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FFF4E8"/>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2B1D14"/>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7A6656"/>
                </a:solidFill>
                <a:latin typeface="Arial" pitchFamily="34" charset="0"/>
                <a:ea typeface="Arial" pitchFamily="34" charset="-122"/>
                <a:cs typeface="Arial" pitchFamily="34" charset="-120"/>
              </a:rPr>
              <a:t>This slide is hidden when you present. About 81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7A665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State the planning horizon, for example the next 12 months, so everyone plans for the same period.</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Name who holds the final decision if the group can’t agree, so nobody is surprised later.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Poll: How clearly could you 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If most say roughly or not really, the problem may be communication, not strategy. Ask what made it hard to explain b…</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Have the key numbers ready on one page: income, costs, customers or members, and team size.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Look honestly at where you st…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Run a 4 box SWOT on a board. Challenge any item with “how do we know?” and drop what nobody can back up.</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Choose a few priorities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Give each person three votes across the candidate priorities. Discuss the top five, then agree three to five.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Turn priorities into a plan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Fill a simple table with the group: priority, owner, measure, first quarter milestone.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Collect answers on a shared board and group duplicates. If no one names anything, ask what they would cut with half 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In a SWOT analysis, whi…</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 quick check on the basics. In a SWOT analysis, which two are external factors?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The answer is opportunities and threats. If people mixed them up, revisit any items on the SWOT that landed in the wr…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Read the agreed priorities aloud with their owners to confirm them.</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Poll: How confident are you 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If confidence is low, ask what single change would raise it. That answer is often the real risk in the plan.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Put the review date in calendars before people leave the room.</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Share the one-page plan within two working days.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F0E5D9"/>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2B1D14"/>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7A665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E8603C"/>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WORKSHOPS AND FACILITATION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2B1D14"/>
                </a:solidFill>
                <a:latin typeface="Arial" pitchFamily="34" charset="0"/>
                <a:ea typeface="Arial" pitchFamily="34" charset="-122"/>
                <a:cs typeface="Arial" pitchFamily="34" charset="-120"/>
              </a:rPr>
              <a:t>Strategic planning session</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7A6656"/>
                </a:solidFill>
                <a:latin typeface="Arial" pitchFamily="34" charset="0"/>
                <a:ea typeface="Arial" pitchFamily="34" charset="-122"/>
                <a:cs typeface="Arial" pitchFamily="34" charset="-120"/>
              </a:rPr>
              <a:t>Where we stand, what we’ll focus on and how we’ll get there</a:t>
            </a:r>
            <a:endParaRPr lang="en-US" sz="2400" dirty="0"/>
          </a:p>
        </p:txBody>
      </p:sp>
      <p:sp>
        <p:nvSpPr>
          <p:cNvPr id="7" name="Shape 5"/>
          <p:cNvSpPr/>
          <p:nvPr/>
        </p:nvSpPr>
        <p:spPr>
          <a:xfrm>
            <a:off x="822960" y="5916168"/>
            <a:ext cx="914400" cy="82296"/>
          </a:xfrm>
          <a:prstGeom prst="roundRect">
            <a:avLst>
              <a:gd name="adj" fmla="val 50000"/>
            </a:avLst>
          </a:prstGeom>
          <a:solidFill>
            <a:srgbClr val="E8603C"/>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2B1D14"/>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F0E5D9"/>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Where we stand today</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10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F0E5D9"/>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Choose a few priorities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58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F0E5D9"/>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Turn them into a plan</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13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How clearly could you explain our current strategy?</a:t>
            </a:r>
            <a:endParaRPr lang="en-US" sz="3400" dirty="0"/>
          </a:p>
        </p:txBody>
      </p:sp>
      <p:sp>
        <p:nvSpPr>
          <p:cNvPr id="6" name="Shape 4"/>
          <p:cNvSpPr/>
          <p:nvPr/>
        </p:nvSpPr>
        <p:spPr>
          <a:xfrm>
            <a:off x="822960" y="3200400"/>
            <a:ext cx="5144872" cy="914400"/>
          </a:xfrm>
          <a:prstGeom prst="roundRect">
            <a:avLst>
              <a:gd name="adj" fmla="val 16000"/>
            </a:avLst>
          </a:prstGeom>
          <a:solidFill>
            <a:srgbClr val="F0E5D9"/>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Very clearly</a:t>
            </a:r>
            <a:endParaRPr lang="en-US" sz="2200" dirty="0"/>
          </a:p>
        </p:txBody>
      </p:sp>
      <p:sp>
        <p:nvSpPr>
          <p:cNvPr id="9" name="Shape 7"/>
          <p:cNvSpPr/>
          <p:nvPr/>
        </p:nvSpPr>
        <p:spPr>
          <a:xfrm>
            <a:off x="6223864" y="3200400"/>
            <a:ext cx="5144872" cy="914400"/>
          </a:xfrm>
          <a:prstGeom prst="roundRect">
            <a:avLst>
              <a:gd name="adj" fmla="val 16000"/>
            </a:avLst>
          </a:prstGeom>
          <a:solidFill>
            <a:srgbClr val="F0E5D9"/>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Mostly</a:t>
            </a:r>
            <a:endParaRPr lang="en-US" sz="2200" dirty="0"/>
          </a:p>
        </p:txBody>
      </p:sp>
      <p:sp>
        <p:nvSpPr>
          <p:cNvPr id="12" name="Shape 10"/>
          <p:cNvSpPr/>
          <p:nvPr/>
        </p:nvSpPr>
        <p:spPr>
          <a:xfrm>
            <a:off x="822960" y="4297680"/>
            <a:ext cx="5144872" cy="914400"/>
          </a:xfrm>
          <a:prstGeom prst="roundRect">
            <a:avLst>
              <a:gd name="adj" fmla="val 16000"/>
            </a:avLst>
          </a:prstGeom>
          <a:solidFill>
            <a:srgbClr val="F0E5D9"/>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Only roughly</a:t>
            </a:r>
            <a:endParaRPr lang="en-US" sz="2200" dirty="0"/>
          </a:p>
        </p:txBody>
      </p:sp>
      <p:sp>
        <p:nvSpPr>
          <p:cNvPr id="15" name="Shape 13"/>
          <p:cNvSpPr/>
          <p:nvPr/>
        </p:nvSpPr>
        <p:spPr>
          <a:xfrm>
            <a:off x="6223864" y="4297680"/>
            <a:ext cx="5144872" cy="914400"/>
          </a:xfrm>
          <a:prstGeom prst="roundRect">
            <a:avLst>
              <a:gd name="adj" fmla="val 16000"/>
            </a:avLst>
          </a:prstGeom>
          <a:solidFill>
            <a:srgbClr val="F0E5D9"/>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Not really</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8603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Where we stand</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Look honestly at where you stand</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Use a SWOT with evidence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Strengths and weaknesses are inside your control. Opportunities and threats come from outside. Back each with a fact.</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Ask what has changed</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Compare today with when the last plan was written: funding, customers, competitors, rules, people.</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Bring in outside voices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Read out a few real customer, member or staff comments. They keep the room from planning around its own view.</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Strategic planning session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Choose a few priorities</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Keep it to three to five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If people can’t name the priorities from memory a month later, there are too many.</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Say what you won’t do</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For each priority, name one thing you’ll stop, pause or say no to. That makes the choice real.</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Link back to the mission</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Ask of each one: if we did only this, would we be closer to our purpose? Drop those that fail.</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Strategic planning session</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Turn priorities into a plan</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One owner per priority</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Shared ownership often means no ownership. Name one person who reports on it, supported by others.</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Pick one or two measures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Choose numbers that show progress, such as repeat customers or volunteer hours, not a list of activities.</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Set quarterly milestones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Break each priority into what done looks like by the end of each quarter, then review every quarter.</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Strategic planning session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E8603C"/>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What should we stop doing to make room for what matters most?</a:t>
            </a:r>
            <a:endParaRPr lang="en-US" sz="3400" dirty="0"/>
          </a:p>
        </p:txBody>
      </p:sp>
      <p:sp>
        <p:nvSpPr>
          <p:cNvPr id="7" name="Shape 5"/>
          <p:cNvSpPr/>
          <p:nvPr/>
        </p:nvSpPr>
        <p:spPr>
          <a:xfrm>
            <a:off x="3474720" y="4983480"/>
            <a:ext cx="457200" cy="73152"/>
          </a:xfrm>
          <a:prstGeom prst="roundRect">
            <a:avLst>
              <a:gd name="adj" fmla="val 50000"/>
            </a:avLst>
          </a:prstGeom>
          <a:solidFill>
            <a:srgbClr val="E8603C"/>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7A6656"/>
                </a:solidFill>
                <a:latin typeface="Arial" pitchFamily="34" charset="0"/>
                <a:ea typeface="Arial" pitchFamily="34" charset="-122"/>
                <a:cs typeface="Arial" pitchFamily="34" charset="-120"/>
              </a:rPr>
              <a:t>3 minutes alone, then share in groups of three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In a SWOT analysis, which two are external factors?</a:t>
            </a:r>
            <a:endParaRPr lang="en-US" sz="34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Strengths and weaknesses</a:t>
            </a:r>
            <a:endParaRPr lang="en-US" sz="2200" dirty="0"/>
          </a:p>
        </p:txBody>
      </p:sp>
      <p:sp>
        <p:nvSpPr>
          <p:cNvPr id="8" name="Shape 6"/>
          <p:cNvSpPr/>
          <p:nvPr/>
        </p:nvSpPr>
        <p:spPr>
          <a:xfrm>
            <a:off x="6223864" y="3200400"/>
            <a:ext cx="5144872" cy="914400"/>
          </a:xfrm>
          <a:prstGeom prst="roundRect">
            <a:avLst>
              <a:gd name="adj" fmla="val 16000"/>
            </a:avLst>
          </a:prstGeom>
          <a:solidFill>
            <a:srgbClr val="F0E5D9"/>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Opportunities and threats</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Strengths and threats</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Weaknesses and opportunities</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117043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In a SWOT analysis, which two are external factors?</a:t>
            </a:r>
            <a:endParaRPr lang="en-US" sz="34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Strengths and weaknesses</a:t>
            </a:r>
            <a:endParaRPr lang="en-US" sz="2200" dirty="0"/>
          </a:p>
        </p:txBody>
      </p:sp>
      <p:sp>
        <p:nvSpPr>
          <p:cNvPr id="8" name="Shape 6"/>
          <p:cNvSpPr/>
          <p:nvPr/>
        </p:nvSpPr>
        <p:spPr>
          <a:xfrm>
            <a:off x="6223864" y="3200400"/>
            <a:ext cx="5144872" cy="914400"/>
          </a:xfrm>
          <a:prstGeom prst="roundRect">
            <a:avLst>
              <a:gd name="adj" fmla="val 16000"/>
            </a:avLst>
          </a:prstGeom>
          <a:solidFill>
            <a:srgbClr val="E8603C"/>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Opportunities and threats</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Strengths and threats</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Weaknesses and opportunities</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Start from honest evidence</a:t>
            </a:r>
            <a:endParaRPr lang="en-US" sz="2200" dirty="0"/>
          </a:p>
        </p:txBody>
      </p:sp>
      <p:sp>
        <p:nvSpPr>
          <p:cNvPr id="7" name="Shape 5"/>
          <p:cNvSpPr/>
          <p:nvPr/>
        </p:nvSpPr>
        <p:spPr>
          <a:xfrm>
            <a:off x="4754880" y="2578608"/>
            <a:ext cx="6613855" cy="1444752"/>
          </a:xfrm>
          <a:prstGeom prst="roundRect">
            <a:avLst>
              <a:gd name="adj" fmla="val 11392"/>
            </a:avLst>
          </a:prstGeom>
          <a:solidFill>
            <a:srgbClr val="F0E5D9"/>
          </a:solidFill>
          <a:ln/>
        </p:spPr>
      </p:sp>
      <p:sp>
        <p:nvSpPr>
          <p:cNvPr id="8" name="Text 6"/>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Few priorities, clearly owned</a:t>
            </a:r>
            <a:endParaRPr lang="en-US" sz="2200" dirty="0"/>
          </a:p>
        </p:txBody>
      </p:sp>
      <p:sp>
        <p:nvSpPr>
          <p:cNvPr id="10" name="Shape 8"/>
          <p:cNvSpPr/>
          <p:nvPr/>
        </p:nvSpPr>
        <p:spPr>
          <a:xfrm>
            <a:off x="4754880" y="4242816"/>
            <a:ext cx="6613855" cy="1444752"/>
          </a:xfrm>
          <a:prstGeom prst="roundRect">
            <a:avLst>
              <a:gd name="adj" fmla="val 11392"/>
            </a:avLst>
          </a:prstGeom>
          <a:solidFill>
            <a:srgbClr val="F0E5D9"/>
          </a:solidFill>
          <a:ln/>
        </p:spPr>
      </p:sp>
      <p:sp>
        <p:nvSpPr>
          <p:cNvPr id="11" name="Text 9"/>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A plan needs a review rhythm</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Strategic planning session</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How confident are you that we can deliver this plan?</a:t>
            </a:r>
            <a:endParaRPr lang="en-US" sz="3400" dirty="0"/>
          </a:p>
        </p:txBody>
      </p:sp>
      <p:sp>
        <p:nvSpPr>
          <p:cNvPr id="6" name="Shape 4"/>
          <p:cNvSpPr/>
          <p:nvPr/>
        </p:nvSpPr>
        <p:spPr>
          <a:xfrm>
            <a:off x="822960" y="3200400"/>
            <a:ext cx="5144872" cy="914400"/>
          </a:xfrm>
          <a:prstGeom prst="roundRect">
            <a:avLst>
              <a:gd name="adj" fmla="val 16000"/>
            </a:avLst>
          </a:prstGeom>
          <a:solidFill>
            <a:srgbClr val="F0E5D9"/>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Very confident</a:t>
            </a:r>
            <a:endParaRPr lang="en-US" sz="2200" dirty="0"/>
          </a:p>
        </p:txBody>
      </p:sp>
      <p:sp>
        <p:nvSpPr>
          <p:cNvPr id="9" name="Shape 7"/>
          <p:cNvSpPr/>
          <p:nvPr/>
        </p:nvSpPr>
        <p:spPr>
          <a:xfrm>
            <a:off x="6223864" y="3200400"/>
            <a:ext cx="5144872" cy="914400"/>
          </a:xfrm>
          <a:prstGeom prst="roundRect">
            <a:avLst>
              <a:gd name="adj" fmla="val 16000"/>
            </a:avLst>
          </a:prstGeom>
          <a:solidFill>
            <a:srgbClr val="F0E5D9"/>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Fairly confident</a:t>
            </a:r>
            <a:endParaRPr lang="en-US" sz="2200" dirty="0"/>
          </a:p>
        </p:txBody>
      </p:sp>
      <p:sp>
        <p:nvSpPr>
          <p:cNvPr id="12" name="Shape 10"/>
          <p:cNvSpPr/>
          <p:nvPr/>
        </p:nvSpPr>
        <p:spPr>
          <a:xfrm>
            <a:off x="822960" y="4297680"/>
            <a:ext cx="5144872" cy="914400"/>
          </a:xfrm>
          <a:prstGeom prst="roundRect">
            <a:avLst>
              <a:gd name="adj" fmla="val 16000"/>
            </a:avLst>
          </a:prstGeom>
          <a:solidFill>
            <a:srgbClr val="F0E5D9"/>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Not yet</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Draft one page for your priority</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F0E5D9"/>
          </a:solidFill>
          <a:ln/>
        </p:spPr>
      </p:sp>
      <p:sp>
        <p:nvSpPr>
          <p:cNvPr id="9" name="Text 7"/>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Set the first quarter milestone</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F0E5D9"/>
          </a:solidFill>
          <a:ln/>
        </p:spPr>
      </p:sp>
      <p:sp>
        <p:nvSpPr>
          <p:cNvPr id="13" name="Text 11"/>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Book the first quarterly review</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Strategic planning session</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E8603C"/>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2B1D14"/>
                </a:solidFill>
                <a:latin typeface="Arial" pitchFamily="34" charset="0"/>
                <a:ea typeface="Arial" pitchFamily="34" charset="-122"/>
                <a:cs typeface="Arial" pitchFamily="34" charset="-120"/>
              </a:rPr>
              <a:t>Thank you. Now let’s make it real.</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7A665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planning session template</dc:title>
  <dc:subject>PptxGenJS Presentation</dc:subject>
  <dc:creator>Claryoo</dc:creator>
  <cp:lastModifiedBy>Claryoo</cp:lastModifiedBy>
  <cp:revision>1</cp:revision>
  <dcterms:created xsi:type="dcterms:W3CDTF">2026-10-14T17:01:43Z</dcterms:created>
  <dcterms:modified xsi:type="dcterms:W3CDTF">2026-10-14T17:01:43Z</dcterms:modified>
</cp:coreProperties>
</file>