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By the end of today every one of you will have spoken, and you’ll leave with three techniques you can use next time.
DO
Say early that everyone will speak, but only to a partner at first. It lowers the 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shape a message, work on voice and body, then handle nerves and questions.
DO
Ask people to think of a real talk they have coming up and keep it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 honest, it’s anonymous: what worries you most before you speak?
DO
Read the spread aloud and normalise it: these fears are very common. Say which lesson tackles the top answer.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https://claryoo.com/templates/public-speaking-training?ref=deck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Practice beats theory, so let’s keep the theory short.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Most talks fail because they try to say too much. Let’s get yours down to one sentence.
DO
Give everyone three minutes to write their one-sentence point for a real upcoming talk, then hear two aloud.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Your voice and body tell the audience how confident to feel about you.
DO
Demonstrate a sentence with filler words, then with pauses. Have pairs try one sentence each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Nerves don’t go away, but you can manage them, and questions are easier with a simple routine.
DO
Do the breathing exercise together. Then take a tough question from the room and model repeat, answer, check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SAY
Now you. In pairs, give a 60-second talk on something you know well, then swap.
DO
Time each round out loud. The listener gives one thing that worked and one thing to try, using the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Quick check: you lose your place in the middle of a talk. What’s the best first move?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https://claryoo.com/templates/public-speaking-training?ref=deck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pause, breathe and check your notes. If many chose start over, show how a pause looks calm to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remember next time you stand up.
DO
Ask the room which one they’ll find hardest, and give a tip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Let’s hear a couple of talks to the whole group. Here’s our first volunteer.
DO
Run two or three talks. After each, the room offers one strength first, then you add one specific tip. Keep feedback kind and concrete.
COLLECTING ANSWERS
In the room: write names on slips of paper and draw one, from the people who said SPEAK.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Here’s what to do before your next talk.
DO
Ask each person to write the date of their next talk next to the first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You were all braver today than you expected, and that gets easier every time.
DO
Ask everyone to name one technique they will use, in a word or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public-speaking-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161616"/>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5F5F0"/>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3A39C"/>
                </a:solidFill>
                <a:latin typeface="Arial" pitchFamily="34" charset="0"/>
                <a:ea typeface="Arial" pitchFamily="34" charset="-122"/>
                <a:cs typeface="Arial" pitchFamily="34" charset="-120"/>
              </a:rPr>
              <a:t>This slide is hidden when you present. About 80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3A39C"/>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Say early that everyone will speak, but only to a partner at first. It lowers the stakes.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people to think of a real talk they have coming up and keep it in mind.</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What worries you most b…</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Read the spread aloud and normalise it: these fears are very common. Say which lesson tackles the top answer.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Shape a message people rememb…</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Give everyone three minutes to write their one-sentence point for a real upcoming talk, then hear two aloud.</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Voice, pace and body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Demonstrate a sentence with filler words, then with pauses. Have pairs try one sentence each way.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Nerves and tough questions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Do the breathing exercise together. Then take a tough question from the room and model repeat, answer, check back.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Time each round out loud. The listener gives one thing that worked and one thing to try, using the lessons.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Quiz: You lose your place mid…</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Quick check: you lose your place in the middle of a talk. What’s the best first move?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The answer is pause, breathe and check your notes. If many chose start over, show how a pause looks calm to the audie…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the room which one they’ll find hardest, and give a tip for it.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Run two or three talks. After each, the room offers one strength first, then you add one specific tip. Keep feedback…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each person to write the date of their next talk next to the first step.</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Ask everyone to name one technique they will use, in a word or two.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62625"/>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5F5F0"/>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3A39C"/>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6B6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TALKS AND EVENTS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F5F5F0"/>
                </a:solidFill>
                <a:latin typeface="Arial" pitchFamily="34" charset="0"/>
                <a:ea typeface="Arial" pitchFamily="34" charset="-122"/>
                <a:cs typeface="Arial" pitchFamily="34" charset="-120"/>
              </a:rPr>
              <a:t>Public speaking training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3A39C"/>
                </a:solidFill>
                <a:latin typeface="Arial" pitchFamily="34" charset="0"/>
                <a:ea typeface="Arial" pitchFamily="34" charset="-122"/>
                <a:cs typeface="Arial" pitchFamily="34" charset="-120"/>
              </a:rPr>
              <a:t>Speak clearly, calmly and with one point people remember</a:t>
            </a:r>
            <a:endParaRPr lang="en-US" sz="2400" dirty="0"/>
          </a:p>
        </p:txBody>
      </p:sp>
      <p:sp>
        <p:nvSpPr>
          <p:cNvPr id="7" name="Shape 5"/>
          <p:cNvSpPr/>
          <p:nvPr/>
        </p:nvSpPr>
        <p:spPr>
          <a:xfrm>
            <a:off x="822960" y="5916168"/>
            <a:ext cx="914400" cy="82296"/>
          </a:xfrm>
          <a:prstGeom prst="roundRect">
            <a:avLst>
              <a:gd name="adj" fmla="val 50000"/>
            </a:avLst>
          </a:prstGeom>
          <a:solidFill>
            <a:srgbClr val="FF6B6B"/>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5F5F0"/>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62625"/>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Shape your message</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62625"/>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Voice, pace and body</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54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62625"/>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Nerves and tough questions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18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What worries you most before you speak?</a:t>
            </a:r>
            <a:endParaRPr lang="en-US" sz="3800" dirty="0"/>
          </a:p>
        </p:txBody>
      </p:sp>
      <p:sp>
        <p:nvSpPr>
          <p:cNvPr id="6" name="Shape 4"/>
          <p:cNvSpPr/>
          <p:nvPr/>
        </p:nvSpPr>
        <p:spPr>
          <a:xfrm>
            <a:off x="822960" y="3200400"/>
            <a:ext cx="5144872" cy="914400"/>
          </a:xfrm>
          <a:prstGeom prst="roundRect">
            <a:avLst>
              <a:gd name="adj" fmla="val 16000"/>
            </a:avLst>
          </a:prstGeom>
          <a:solidFill>
            <a:srgbClr val="262625"/>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Going blank</a:t>
            </a:r>
            <a:endParaRPr lang="en-US" sz="2200" dirty="0"/>
          </a:p>
        </p:txBody>
      </p:sp>
      <p:sp>
        <p:nvSpPr>
          <p:cNvPr id="9" name="Shape 7"/>
          <p:cNvSpPr/>
          <p:nvPr/>
        </p:nvSpPr>
        <p:spPr>
          <a:xfrm>
            <a:off x="6223864" y="3200400"/>
            <a:ext cx="5144872" cy="914400"/>
          </a:xfrm>
          <a:prstGeom prst="roundRect">
            <a:avLst>
              <a:gd name="adj" fmla="val 16000"/>
            </a:avLst>
          </a:prstGeom>
          <a:solidFill>
            <a:srgbClr val="262625"/>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Shaky voice or hands</a:t>
            </a:r>
            <a:endParaRPr lang="en-US" sz="2200" dirty="0"/>
          </a:p>
        </p:txBody>
      </p:sp>
      <p:sp>
        <p:nvSpPr>
          <p:cNvPr id="12" name="Shape 10"/>
          <p:cNvSpPr/>
          <p:nvPr/>
        </p:nvSpPr>
        <p:spPr>
          <a:xfrm>
            <a:off x="822960" y="4297680"/>
            <a:ext cx="5144872" cy="914400"/>
          </a:xfrm>
          <a:prstGeom prst="roundRect">
            <a:avLst>
              <a:gd name="adj" fmla="val 16000"/>
            </a:avLst>
          </a:prstGeom>
          <a:solidFill>
            <a:srgbClr val="262625"/>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Tough questions</a:t>
            </a:r>
            <a:endParaRPr lang="en-US" sz="2200" dirty="0"/>
          </a:p>
        </p:txBody>
      </p:sp>
      <p:sp>
        <p:nvSpPr>
          <p:cNvPr id="15" name="Shape 13"/>
          <p:cNvSpPr/>
          <p:nvPr/>
        </p:nvSpPr>
        <p:spPr>
          <a:xfrm>
            <a:off x="6223864" y="4297680"/>
            <a:ext cx="5144872" cy="914400"/>
          </a:xfrm>
          <a:prstGeom prst="roundRect">
            <a:avLst>
              <a:gd name="adj" fmla="val 16000"/>
            </a:avLst>
          </a:prstGeom>
          <a:solidFill>
            <a:srgbClr val="262625"/>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Being judged</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6B6B"/>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161616">
              <a:alpha val="12000"/>
            </a:srgbClr>
          </a:solidFill>
          <a:ln/>
        </p:spPr>
      </p:sp>
      <p:sp>
        <p:nvSpPr>
          <p:cNvPr id="3" name="Shape 1"/>
          <p:cNvSpPr/>
          <p:nvPr/>
        </p:nvSpPr>
        <p:spPr>
          <a:xfrm>
            <a:off x="10225735" y="4983480"/>
            <a:ext cx="1005840" cy="1005840"/>
          </a:xfrm>
          <a:prstGeom prst="ellipse">
            <a:avLst/>
          </a:prstGeom>
          <a:ln w="76200">
            <a:solidFill>
              <a:srgbClr val="161616">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161616"/>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161616"/>
                </a:solidFill>
                <a:latin typeface="Arial" pitchFamily="34" charset="0"/>
                <a:ea typeface="Arial" pitchFamily="34" charset="-122"/>
                <a:cs typeface="Arial" pitchFamily="34" charset="-120"/>
              </a:rPr>
              <a:t>Practice beats theory</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Shape a message people remember</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Lead with one main point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Write your point as one sentence before you make any slides. If you can’t, the audience won’t find it either.</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Use a simple frame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Point, reason, example, point: say it, explain why, show a case, say it again. It works for two minutes or twenty.</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Script your first 30 seconds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Plan your opening and closing lines word for word. Nerves peak at the start, and the end is what people recall.</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Public speaking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Voice, pace and body</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Pause instead of filler</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When you feel an um coming, close your mouth and pause. A two-second silence sounds calm and confident.</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Plant your feet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Stand with your weight even on both feet. Move with purpose to a new spot for a new point, then stand still.</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One person per thought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Finish each sentence looking at one listener, then move to another. Online, look at the camera lens, not the faces.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Public speaking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Nerves and tough questions</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Breathe out longer than in</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Just before you start, breathe in for four counts and out for six, a few times. A longer out-breath helps you settle.</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Rehearse aloud, standing up</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Run the talk out loud at least three times, as you’ll give it. Reading it silently feels ready but hides the stumbles.</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Repeat, answer, check back</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Repeat the question, answer briefly, then ask if that helps. If you don’t know, say so and offer to follow up.</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Public speaking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6B6B"/>
          </a:solidFill>
          <a:ln/>
        </p:spPr>
        <p:txBody>
          <a:bodyPr wrap="square" lIns="0" tIns="0" rIns="0" bIns="0" rtlCol="0" anchor="ctr"/>
          <a:lstStyle/>
          <a:p>
            <a:pPr algn="ctr" indent="0" marL="0">
              <a:buNone/>
            </a:pPr>
            <a:r>
              <a:rPr lang="en-US" sz="12000" b="1" dirty="0">
                <a:solidFill>
                  <a:srgbClr val="161616"/>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4000" b="1" dirty="0">
                <a:solidFill>
                  <a:srgbClr val="F5F5F0"/>
                </a:solidFill>
                <a:latin typeface="Arial" pitchFamily="34" charset="0"/>
                <a:ea typeface="Arial" pitchFamily="34" charset="-122"/>
                <a:cs typeface="Arial" pitchFamily="34" charset="-120"/>
              </a:rPr>
              <a:t>Give a 60-second talk on something you know well.</a:t>
            </a:r>
            <a:endParaRPr lang="en-US" sz="4000" dirty="0"/>
          </a:p>
        </p:txBody>
      </p:sp>
      <p:sp>
        <p:nvSpPr>
          <p:cNvPr id="7" name="Shape 5"/>
          <p:cNvSpPr/>
          <p:nvPr/>
        </p:nvSpPr>
        <p:spPr>
          <a:xfrm>
            <a:off x="3474720" y="4983480"/>
            <a:ext cx="457200" cy="73152"/>
          </a:xfrm>
          <a:prstGeom prst="roundRect">
            <a:avLst>
              <a:gd name="adj" fmla="val 50000"/>
            </a:avLst>
          </a:prstGeom>
          <a:solidFill>
            <a:srgbClr val="FF6B6B"/>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3A39C"/>
                </a:solidFill>
                <a:latin typeface="Arial" pitchFamily="34" charset="0"/>
                <a:ea typeface="Arial" pitchFamily="34" charset="-122"/>
                <a:cs typeface="Arial" pitchFamily="34" charset="-120"/>
              </a:rPr>
              <a:t>60 seconds each in pairs, then one tip back</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5F5F0"/>
                </a:solidFill>
                <a:latin typeface="Arial" pitchFamily="34" charset="0"/>
                <a:ea typeface="Arial" pitchFamily="34" charset="-122"/>
                <a:cs typeface="Arial" pitchFamily="34" charset="-120"/>
              </a:rPr>
              <a:t>You lose your place mid-talk. What’s the best first move?</a:t>
            </a:r>
            <a:endParaRPr lang="en-US" sz="34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Apologise and start over</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Pause, breathe, check notes</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Speed up to fill the gap</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Skip to your conclusion</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1170432"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5F5F0"/>
                </a:solidFill>
                <a:latin typeface="Arial" pitchFamily="34" charset="0"/>
                <a:ea typeface="Arial" pitchFamily="34" charset="-122"/>
                <a:cs typeface="Arial" pitchFamily="34" charset="-120"/>
              </a:rPr>
              <a:t>You lose your place mid-talk. What’s the best first move?</a:t>
            </a:r>
            <a:endParaRPr lang="en-US" sz="34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alpha val="50000"/>
                  </a:srgbClr>
                </a:solidFill>
                <a:latin typeface="Arial" pitchFamily="34" charset="0"/>
                <a:ea typeface="Arial" pitchFamily="34" charset="-122"/>
                <a:cs typeface="Arial" pitchFamily="34" charset="-120"/>
              </a:rPr>
              <a:t>Apologise and start over</a:t>
            </a:r>
            <a:endParaRPr lang="en-US" sz="2200" dirty="0"/>
          </a:p>
        </p:txBody>
      </p:sp>
      <p:sp>
        <p:nvSpPr>
          <p:cNvPr id="8" name="Shape 6"/>
          <p:cNvSpPr/>
          <p:nvPr/>
        </p:nvSpPr>
        <p:spPr>
          <a:xfrm>
            <a:off x="6223864" y="3200400"/>
            <a:ext cx="5144872" cy="914400"/>
          </a:xfrm>
          <a:prstGeom prst="roundRect">
            <a:avLst>
              <a:gd name="adj" fmla="val 16000"/>
            </a:avLst>
          </a:prstGeom>
          <a:solidFill>
            <a:srgbClr val="FF6B6B"/>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16161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161616"/>
                </a:solidFill>
                <a:latin typeface="Arial" pitchFamily="34" charset="0"/>
                <a:ea typeface="Arial" pitchFamily="34" charset="-122"/>
                <a:cs typeface="Arial" pitchFamily="34" charset="-120"/>
              </a:rPr>
              <a:t>Pause, breathe, check notes</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alpha val="50000"/>
                  </a:srgbClr>
                </a:solidFill>
                <a:latin typeface="Arial" pitchFamily="34" charset="0"/>
                <a:ea typeface="Arial" pitchFamily="34" charset="-122"/>
                <a:cs typeface="Arial" pitchFamily="34" charset="-120"/>
              </a:rPr>
              <a:t>Speed up to fill the gap</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alpha val="50000"/>
                  </a:srgbClr>
                </a:solidFill>
                <a:latin typeface="Arial" pitchFamily="34" charset="0"/>
                <a:ea typeface="Arial" pitchFamily="34" charset="-122"/>
                <a:cs typeface="Arial" pitchFamily="34" charset="-120"/>
              </a:rPr>
              <a:t>Skip to your conclusion</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One main point, said twice</a:t>
            </a:r>
            <a:endParaRPr lang="en-US" sz="2200" dirty="0"/>
          </a:p>
        </p:txBody>
      </p:sp>
      <p:sp>
        <p:nvSpPr>
          <p:cNvPr id="7" name="Shape 5"/>
          <p:cNvSpPr/>
          <p:nvPr/>
        </p:nvSpPr>
        <p:spPr>
          <a:xfrm>
            <a:off x="4754880" y="2578608"/>
            <a:ext cx="6613855" cy="1444752"/>
          </a:xfrm>
          <a:prstGeom prst="roundRect">
            <a:avLst>
              <a:gd name="adj" fmla="val 11392"/>
            </a:avLst>
          </a:prstGeom>
          <a:solidFill>
            <a:srgbClr val="262625"/>
          </a:solidFill>
          <a:ln/>
        </p:spPr>
      </p:sp>
      <p:sp>
        <p:nvSpPr>
          <p:cNvPr id="8" name="Text 6"/>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Pauses beat filler words</a:t>
            </a:r>
            <a:endParaRPr lang="en-US" sz="2200" dirty="0"/>
          </a:p>
        </p:txBody>
      </p:sp>
      <p:sp>
        <p:nvSpPr>
          <p:cNvPr id="10" name="Shape 8"/>
          <p:cNvSpPr/>
          <p:nvPr/>
        </p:nvSpPr>
        <p:spPr>
          <a:xfrm>
            <a:off x="4754880" y="4242816"/>
            <a:ext cx="6613855" cy="1444752"/>
          </a:xfrm>
          <a:prstGeom prst="roundRect">
            <a:avLst>
              <a:gd name="adj" fmla="val 11392"/>
            </a:avLst>
          </a:prstGeom>
          <a:solidFill>
            <a:srgbClr val="262625"/>
          </a:solidFill>
          <a:ln/>
        </p:spPr>
      </p:sp>
      <p:sp>
        <p:nvSpPr>
          <p:cNvPr id="11" name="Text 9"/>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Rehearse out loud, standing up</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Public speaking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4600" b="1" spc="-100" kern="0" dirty="0">
                <a:solidFill>
                  <a:srgbClr val="F5F5F0"/>
                </a:solidFill>
                <a:latin typeface="Arial" pitchFamily="34" charset="0"/>
                <a:ea typeface="Arial" pitchFamily="34" charset="-122"/>
                <a:cs typeface="Arial" pitchFamily="34" charset="-120"/>
              </a:rPr>
              <a:t>Who gives the next 60-second talk?</a:t>
            </a:r>
            <a:endParaRPr lang="en-US" sz="46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A3A39C"/>
                </a:solidFill>
                <a:latin typeface="Arial" pitchFamily="34" charset="0"/>
                <a:ea typeface="Arial" pitchFamily="34" charset="-122"/>
                <a:cs typeface="Arial" pitchFamily="34" charset="-120"/>
              </a:rPr>
              <a:t>Say SPEAK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Rehearse your next talk aloud 3 times</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62625"/>
          </a:solidFill>
          <a:ln/>
        </p:spPr>
      </p:sp>
      <p:sp>
        <p:nvSpPr>
          <p:cNvPr id="9" name="Text 7"/>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Record yourself for two minutes</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62625"/>
          </a:solidFill>
          <a:ln/>
        </p:spPr>
      </p:sp>
      <p:sp>
        <p:nvSpPr>
          <p:cNvPr id="13" name="Text 11"/>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Volunteer to speak at one meeting</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Public speaking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6B6B"/>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5F5F0"/>
                </a:solidFill>
                <a:latin typeface="Arial" pitchFamily="34" charset="0"/>
                <a:ea typeface="Arial" pitchFamily="34" charset="-122"/>
                <a:cs typeface="Arial" pitchFamily="34" charset="-120"/>
              </a:rPr>
              <a:t>Thank you. You’re more ready than you think.</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3A39C"/>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speaking training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