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Thanks for coming. In the next half hour I want us to leave with decisions, not just updates.
DO
Start on time, even if one or two people are still joining.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We’ll look at status, then risks and issues, then the decisions we need from this group.
DO
Name the decisions you need up front so people listen with them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Before I show the status, tell me how confident you are about the next milestone.
DO
If doubt is higher than your report suggests, say so out loud and ask what people are seeing that the report misses.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https://claryoo.com/templates/project-status-update?ref=deck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Here’s where the project stands today.
DO
Give the one-line headline before any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Here’s our status, and the one thing that changed since last time.
DO
Point at the forecast dates that moved, and say why, before anyone has to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These are the risks we’re watching and the issues we’re already working on.
DO
Cover the top three of each only. Point to the full log for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Here’s what we need from you today, the options, and what I recommend.
DO
Ask for the decision directly. If it can’t be made today, agree who decides and by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What could stop us hitting the next milestone? Think about it alone first.
DO
Collect answers on one list. Mark each one as a risk or an issue and check it’s on the log with an 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Which of these risks worries you most right now?
DO
Take the top answer and ask its owner for the next step. If nobody owns it, assign it before moving on.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https://claryoo.com/templates/project-status-update?ref=deck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Three things to hold on to: one-line status, amber raised early with a plan, and one owner per action.
DO
Keep it brief and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Are the next steps clear to you?
DO
If several say mostly or not yet, read the action list again slowly and fix anything vague there and then.
COLLECTING ANSWERS
In the room: read each letter out and count the hands.
Online: ask people to type their letter in the chat.
Want the votes counted live, with the quiet people included? Run this poll live with Claryoo, free: https://claryoo.com/templates/project-status-update?ref=deck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Here’s what each of us does before the next update.
DO
Read each action with its owner and date. Send them in writing the same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Thanks. If anything turns red before the next update, tell me straight away.
DO
Confirm the date of the next update before people leave.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project-status-update?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EF0FF"/>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E1F4B"/>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6B6E9E"/>
                </a:solidFill>
                <a:latin typeface="Arial" pitchFamily="34" charset="0"/>
                <a:ea typeface="Arial" pitchFamily="34" charset="-122"/>
                <a:cs typeface="Arial" pitchFamily="34" charset="-120"/>
              </a:rPr>
              <a:t>This slide is hidden when you present. About 35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6B6E9E"/>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Start on time, even if one or two people are still joining.</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Name the decisions you need up front so people listen with them in mind.</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How confident are you w…</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doubt is higher than your report suggests, say so out loud and ask what people are seeing that the report misses.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Give the one-line headline before any detail.</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Show status at a glance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Point at the forecast dates that moved, and say why, before anyone has to ask.</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Keep risks and issues apart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Cover the top three of each only. Point to the full log for the rest.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Ask for the decisions you need</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Ask for the decision directly. If it can’t be made today, agree who decides and by when.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Collect answers on one list. Mark each one as a risk or an issue and check it’s on the log with an owner.</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Which risk worries you…</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Take the top answer and ask its owner for the next step. If nobody owns it, assign it before moving 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Keep it brief and move 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Are the next steps clea…</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several say mostly or not yet, read the action list again slowly and fix anything vague there and then.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Read each action with its owner and date. Send them in writing the same day.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Confirm the date of the next update before people leave.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FE1F2"/>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E1F4B"/>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6B6E9E"/>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5B5BD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TEAM MEETINGS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1E1F4B"/>
                </a:solidFill>
                <a:latin typeface="Arial" pitchFamily="34" charset="0"/>
                <a:ea typeface="Arial" pitchFamily="34" charset="-122"/>
                <a:cs typeface="Arial" pitchFamily="34" charset="-120"/>
              </a:rPr>
              <a:t>Project status update</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6B6E9E"/>
                </a:solidFill>
                <a:latin typeface="Arial" pitchFamily="34" charset="0"/>
                <a:ea typeface="Arial" pitchFamily="34" charset="-122"/>
                <a:cs typeface="Arial" pitchFamily="34" charset="-120"/>
              </a:rPr>
              <a:t>Where we are, what’s at risk and what we need</a:t>
            </a:r>
            <a:endParaRPr lang="en-US" sz="2400" dirty="0"/>
          </a:p>
        </p:txBody>
      </p:sp>
      <p:sp>
        <p:nvSpPr>
          <p:cNvPr id="7" name="Shape 5"/>
          <p:cNvSpPr/>
          <p:nvPr/>
        </p:nvSpPr>
        <p:spPr>
          <a:xfrm>
            <a:off x="822960" y="5916168"/>
            <a:ext cx="914400" cy="82296"/>
          </a:xfrm>
          <a:prstGeom prst="roundRect">
            <a:avLst>
              <a:gd name="adj" fmla="val 50000"/>
            </a:avLst>
          </a:prstGeom>
          <a:solidFill>
            <a:srgbClr val="5B5BD6"/>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E1F4B"/>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FE1F2"/>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Status at a glance</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5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FE1F2"/>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Risks and issues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24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FE1F2"/>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Decisions we need today</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6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1E1F4B"/>
                </a:solidFill>
                <a:latin typeface="Arial" pitchFamily="34" charset="0"/>
                <a:ea typeface="Arial" pitchFamily="34" charset="-122"/>
                <a:cs typeface="Arial" pitchFamily="34" charset="-120"/>
              </a:rPr>
              <a:t>How confident are you we’ll hit the next milestone?</a:t>
            </a:r>
            <a:endParaRPr lang="en-US" sz="34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Very confident</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Fairly confident</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Not very</a:t>
            </a:r>
            <a:endParaRPr lang="en-US" sz="2200" dirty="0"/>
          </a:p>
        </p:txBody>
      </p:sp>
      <p:sp>
        <p:nvSpPr>
          <p:cNvPr id="15" name="Shape 13"/>
          <p:cNvSpPr/>
          <p:nvPr/>
        </p:nvSpPr>
        <p:spPr>
          <a:xfrm>
            <a:off x="6223864" y="4297680"/>
            <a:ext cx="5144872" cy="914400"/>
          </a:xfrm>
          <a:prstGeom prst="roundRect">
            <a:avLst>
              <a:gd name="adj" fmla="val 16000"/>
            </a:avLst>
          </a:prstGeom>
          <a:solidFill>
            <a:srgbClr val="DFE1F2"/>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Not at all</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5B5BD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Where the project stands</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Show status at a glance</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Use red, amber, green</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Green: on track. Amber: at risk but recoverable with a plan. Red: off track and needs a decision or help.</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Lead with the headline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Open with one sentence: overall status, the biggest change since last time, and what you need from this group.</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Compare plan with forecast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Show each milestone’s planned and forecast date side by side. A slipping forecast is the early warning.</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Project status update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Keep risks and issues apart</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A risk might happen</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Write it as cause, event and effect. Give it a likelihood, an impact and an owner who watches it.</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An issue is already here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Issues need action now. Give each one an owner, a next step and a date, and track it until it’s closed.</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Be honest about amber</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Calling a project green until it turns red erodes trust. Flag amber early, with your recovery plan beside it.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Project status update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Ask for the decisions you need</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Make the ask specific</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Say “We need approval to add one tester for six weeks” rather than “We’re a bit short on people”.</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Bring options, not just problems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For each blocker, give two or three options with their cost and effect on the date, and say which you recommend.</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Close with owners and dates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Read back each decision and action with one owner and a due date, then send them in writing the same day.</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Project status update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5B5BD6"/>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4000" b="1" dirty="0">
                <a:solidFill>
                  <a:srgbClr val="1E1F4B"/>
                </a:solidFill>
                <a:latin typeface="Arial" pitchFamily="34" charset="0"/>
                <a:ea typeface="Arial" pitchFamily="34" charset="-122"/>
                <a:cs typeface="Arial" pitchFamily="34" charset="-120"/>
              </a:rPr>
              <a:t>What could stop us hitting the next milestone?</a:t>
            </a:r>
            <a:endParaRPr lang="en-US" sz="4000" dirty="0"/>
          </a:p>
        </p:txBody>
      </p:sp>
      <p:sp>
        <p:nvSpPr>
          <p:cNvPr id="7" name="Shape 5"/>
          <p:cNvSpPr/>
          <p:nvPr/>
        </p:nvSpPr>
        <p:spPr>
          <a:xfrm>
            <a:off x="3474720" y="4983480"/>
            <a:ext cx="457200" cy="73152"/>
          </a:xfrm>
          <a:prstGeom prst="roundRect">
            <a:avLst>
              <a:gd name="adj" fmla="val 50000"/>
            </a:avLst>
          </a:prstGeom>
          <a:solidFill>
            <a:srgbClr val="5B5BD6"/>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6B6E9E"/>
                </a:solidFill>
                <a:latin typeface="Arial" pitchFamily="34" charset="0"/>
                <a:ea typeface="Arial" pitchFamily="34" charset="-122"/>
                <a:cs typeface="Arial" pitchFamily="34" charset="-120"/>
              </a:rPr>
              <a:t>2 minutes alone, then share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Which risk worries you most right now?</a:t>
            </a:r>
            <a:endParaRPr lang="en-US" sz="38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Scope creep</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Not enough people</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Waiting on other teams</a:t>
            </a:r>
            <a:endParaRPr lang="en-US" sz="2200" dirty="0"/>
          </a:p>
        </p:txBody>
      </p:sp>
      <p:sp>
        <p:nvSpPr>
          <p:cNvPr id="15" name="Shape 13"/>
          <p:cNvSpPr/>
          <p:nvPr/>
        </p:nvSpPr>
        <p:spPr>
          <a:xfrm>
            <a:off x="6223864" y="4297680"/>
            <a:ext cx="5144872" cy="914400"/>
          </a:xfrm>
          <a:prstGeom prst="roundRect">
            <a:avLst>
              <a:gd name="adj" fmla="val 16000"/>
            </a:avLst>
          </a:prstGeom>
          <a:solidFill>
            <a:srgbClr val="DFE1F2"/>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Slow decisions</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Headline status in one line</a:t>
            </a:r>
            <a:endParaRPr lang="en-US" sz="2200" dirty="0"/>
          </a:p>
        </p:txBody>
      </p:sp>
      <p:sp>
        <p:nvSpPr>
          <p:cNvPr id="7" name="Shape 5"/>
          <p:cNvSpPr/>
          <p:nvPr/>
        </p:nvSpPr>
        <p:spPr>
          <a:xfrm>
            <a:off x="4754880" y="2578608"/>
            <a:ext cx="6613855" cy="1444752"/>
          </a:xfrm>
          <a:prstGeom prst="roundRect">
            <a:avLst>
              <a:gd name="adj" fmla="val 11392"/>
            </a:avLst>
          </a:prstGeom>
          <a:solidFill>
            <a:srgbClr val="DFE1F2"/>
          </a:solidFill>
          <a:ln/>
        </p:spPr>
      </p:sp>
      <p:sp>
        <p:nvSpPr>
          <p:cNvPr id="8" name="Text 6"/>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Flag amber early, with a plan</a:t>
            </a:r>
            <a:endParaRPr lang="en-US" sz="2200" dirty="0"/>
          </a:p>
        </p:txBody>
      </p:sp>
      <p:sp>
        <p:nvSpPr>
          <p:cNvPr id="10" name="Shape 8"/>
          <p:cNvSpPr/>
          <p:nvPr/>
        </p:nvSpPr>
        <p:spPr>
          <a:xfrm>
            <a:off x="4754880" y="4242816"/>
            <a:ext cx="6613855" cy="1444752"/>
          </a:xfrm>
          <a:prstGeom prst="roundRect">
            <a:avLst>
              <a:gd name="adj" fmla="val 11392"/>
            </a:avLst>
          </a:prstGeom>
          <a:solidFill>
            <a:srgbClr val="DFE1F2"/>
          </a:solidFill>
          <a:ln/>
        </p:spPr>
      </p:sp>
      <p:sp>
        <p:nvSpPr>
          <p:cNvPr id="11" name="Text 9"/>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Every action has one owner</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Project status update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Are the next steps clear to you?</a:t>
            </a:r>
            <a:endParaRPr lang="en-US" sz="3800" dirty="0"/>
          </a:p>
        </p:txBody>
      </p:sp>
      <p:sp>
        <p:nvSpPr>
          <p:cNvPr id="5" name="Shape 3"/>
          <p:cNvSpPr/>
          <p:nvPr/>
        </p:nvSpPr>
        <p:spPr>
          <a:xfrm>
            <a:off x="822960" y="3200400"/>
            <a:ext cx="5144872" cy="914400"/>
          </a:xfrm>
          <a:prstGeom prst="roundRect">
            <a:avLst>
              <a:gd name="adj" fmla="val 16000"/>
            </a:avLst>
          </a:prstGeom>
          <a:solidFill>
            <a:srgbClr val="DFE1F2"/>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Yes, clear</a:t>
            </a:r>
            <a:endParaRPr lang="en-US" sz="2200" dirty="0"/>
          </a:p>
        </p:txBody>
      </p:sp>
      <p:sp>
        <p:nvSpPr>
          <p:cNvPr id="8" name="Shape 6"/>
          <p:cNvSpPr/>
          <p:nvPr/>
        </p:nvSpPr>
        <p:spPr>
          <a:xfrm>
            <a:off x="6223864" y="3200400"/>
            <a:ext cx="5144872" cy="914400"/>
          </a:xfrm>
          <a:prstGeom prst="roundRect">
            <a:avLst>
              <a:gd name="adj" fmla="val 16000"/>
            </a:avLst>
          </a:prstGeom>
          <a:solidFill>
            <a:srgbClr val="DFE1F2"/>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Mostly</a:t>
            </a:r>
            <a:endParaRPr lang="en-US" sz="2200" dirty="0"/>
          </a:p>
        </p:txBody>
      </p:sp>
      <p:sp>
        <p:nvSpPr>
          <p:cNvPr id="11" name="Shape 9"/>
          <p:cNvSpPr/>
          <p:nvPr/>
        </p:nvSpPr>
        <p:spPr>
          <a:xfrm>
            <a:off x="822960" y="4297680"/>
            <a:ext cx="5144872" cy="914400"/>
          </a:xfrm>
          <a:prstGeom prst="roundRect">
            <a:avLst>
              <a:gd name="adj" fmla="val 16000"/>
            </a:avLst>
          </a:prstGeom>
          <a:solidFill>
            <a:srgbClr val="DFE1F2"/>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 not yet</a:t>
            </a:r>
            <a:endParaRPr lang="en-US" sz="2200" dirty="0"/>
          </a:p>
        </p:txBody>
      </p:sp>
      <p:sp>
        <p:nvSpPr>
          <p:cNvPr id="14" name="Text 12"/>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Update your tasks and dates</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FE1F2"/>
          </a:solidFill>
          <a:ln/>
        </p:spPr>
      </p:sp>
      <p:sp>
        <p:nvSpPr>
          <p:cNvPr id="9" name="Text 7"/>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Log any new risk you spot</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FE1F2"/>
          </a:solidFill>
          <a:ln/>
        </p:spPr>
      </p:sp>
      <p:sp>
        <p:nvSpPr>
          <p:cNvPr id="13" name="Text 11"/>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Finish the actions you own</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Project status update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5B5BD6"/>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1E1F4B"/>
                </a:solidFill>
                <a:latin typeface="Arial" pitchFamily="34" charset="0"/>
                <a:ea typeface="Arial" pitchFamily="34" charset="-122"/>
                <a:cs typeface="Arial" pitchFamily="34" charset="-120"/>
              </a:rPr>
              <a:t>Thanks. Next update in two weeks.</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6B6E9E"/>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status update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