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Today we leave with a small set of OKRs we actually believe in, and a way to keep them alive.
DO
Have last quarter’s OKRs and the company goals ready to share.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We’ll look back, draft objectives and key results together, then commit and set check-ins.
DO
Remind people that drafts are meant to be rough at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MIN
SAY
Be honest: how much did last quarter’s OKRs guide your work?
DO
If most say somewhat or less, ask what got in the way: too many, written too late, or never checked. Fix that first today.
COLLECTING ANSWERS
In the room: hand out sticky notes, ask for a letter only, collect them folded and count.
Online: hands and chat aren’t anonymous, so people may hold back on this one.
Want honest, anonymous answers counted for you? Run this poll live with Claryoo, free: https://claryoo.com/templates/okr-planning?ref=deck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Let’s get into how to write OKRs that guide the work.
DO
Move to the first teaching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An objective is the direction. If you can’t remember it without looking, it’s too complicated.
DO
Show one weak and one strong objective from your own area and ask the room what makes the difference.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A key result tells us whether we got there. Tasks are how we try, and they live in our plan.
DO
Rewrite one task-style key result into an outcome live, asking “What would change if this worked?”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MIN
SAY
OKRs only work if we look at them again. Here’s how we’ll score and review them.
DO
Agree the check-in day and format now, and who updates each key result’s confidence.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MIN
SAY
What one outcome would make this quarter a success? Write yours alone first, then shape it into an OKR in pairs.
DO
Each pair drafts one objective and up to three key results. Gather them, group duplicates, and dot vote down to a few.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
SAY
Quick check before we finalise: which of these is a key result, not a task?
COLLECTING ANSWERS
In the room: count down from three, then everyone holds up fingers for their letter (1 for A, 2 for B and so on) at the same time.
Online: ask people to type their letter in the chat when you say go, so nobody copies.
Want it scored for you, with everyone’s answers live on screen? Run this quiz live with Claryoo, free: https://claryoo.com/templates/okr-planning?ref=deck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If many miss it, take one draft key result from the wall and rewrite it as an outcome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A few objectives, key results that measure outcomes, and check-ins every week or two.
DO
Point to the final draft OKRs while you say this.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SAY
How confident are you in the OKRs we just agreed?
DO
If several say not yet, ask which key result feels least real and adjust its target or baseline now.
COLLECTING ANSWERS
In the room: hand out sticky notes, ask for a letter only, collect them folded and count.
Online: hands and chat aren’t anonymous, so people may hold back on this one.
Want honest, anonymous answers counted for you? Run this poll live with Claryoo, free: https://claryoo.com/templates/okr-planning?ref=deck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MIN
SAY
Each owner now drafts the key results for their area and adds a starting number to each.
DO
Name an owner for every key result and set the date of the first check-in before anyone leaves.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Thanks. These are ours now, so let’s look at them often.
DO
Share the final OKRs in writing the same day, somewhere the team sees often.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claryoo.com/templates/okr-planning?ref=deck"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show="0">
  <p:cSld name="Slide 1">
    <p:bg>
      <p:bgPr>
        <a:solidFill>
          <a:srgbClr val="EEF0FF"/>
        </a:solidFill>
      </p:bgPr>
    </p:bg>
    <p:spTree>
      <p:nvGrpSpPr>
        <p:cNvPr id="1" name=""/>
        <p:cNvGrpSpPr/>
        <p:nvPr/>
      </p:nvGrpSpPr>
      <p:grpSpPr>
        <a:xfrm>
          <a:off x="0" y="0"/>
          <a:ext cx="0" cy="0"/>
          <a:chOff x="0" y="0"/>
          <a:chExt cx="0" cy="0"/>
        </a:xfrm>
      </p:grpSpPr>
      <p:sp>
        <p:nvSpPr>
          <p:cNvPr id="2" name="Text 0"/>
          <p:cNvSpPr/>
          <p:nvPr/>
        </p:nvSpPr>
        <p:spPr>
          <a:xfrm>
            <a:off x="822960" y="502920"/>
            <a:ext cx="7315200" cy="548640"/>
          </a:xfrm>
          <a:prstGeom prst="rect">
            <a:avLst/>
          </a:prstGeom>
          <a:noFill/>
          <a:ln/>
        </p:spPr>
        <p:txBody>
          <a:bodyPr wrap="square" lIns="0" tIns="0" rIns="0" bIns="0" rtlCol="0" anchor="t"/>
          <a:lstStyle/>
          <a:p>
            <a:pPr indent="0" marL="0">
              <a:buNone/>
            </a:pPr>
            <a:r>
              <a:rPr lang="en-US" sz="2800" b="1" dirty="0">
                <a:solidFill>
                  <a:srgbClr val="1E1F4B"/>
                </a:solidFill>
                <a:latin typeface="Arial" pitchFamily="34" charset="0"/>
                <a:ea typeface="Arial" pitchFamily="34" charset="-122"/>
                <a:cs typeface="Arial" pitchFamily="34" charset="-120"/>
              </a:rPr>
              <a:t>How to run this session</a:t>
            </a:r>
            <a:endParaRPr lang="en-US" sz="2800" dirty="0"/>
          </a:p>
        </p:txBody>
      </p:sp>
      <p:sp>
        <p:nvSpPr>
          <p:cNvPr id="3" name="Text 1"/>
          <p:cNvSpPr/>
          <p:nvPr/>
        </p:nvSpPr>
        <p:spPr>
          <a:xfrm>
            <a:off x="822960" y="1051560"/>
            <a:ext cx="7680960" cy="502920"/>
          </a:xfrm>
          <a:prstGeom prst="rect">
            <a:avLst/>
          </a:prstGeom>
          <a:noFill/>
          <a:ln/>
        </p:spPr>
        <p:txBody>
          <a:bodyPr wrap="square" lIns="0" tIns="0" rIns="0" bIns="0" rtlCol="0" anchor="t"/>
          <a:lstStyle/>
          <a:p>
            <a:pPr indent="0" marL="0">
              <a:buNone/>
            </a:pPr>
            <a:r>
              <a:rPr lang="en-US" sz="1200" dirty="0">
                <a:solidFill>
                  <a:srgbClr val="6B6E9E"/>
                </a:solidFill>
                <a:latin typeface="Arial" pitchFamily="34" charset="0"/>
                <a:ea typeface="Arial" pitchFamily="34" charset="-122"/>
                <a:cs typeface="Arial" pitchFamily="34" charset="-120"/>
              </a:rPr>
              <a:t>This slide is hidden when you present. About 88 minutes in all. Every slide has speaker notes: what to say, what to do and how long it takes.</a:t>
            </a:r>
            <a:endParaRPr lang="en-US" sz="1200" dirty="0"/>
          </a:p>
        </p:txBody>
      </p:sp>
      <p:graphicFrame>
        <p:nvGraphicFramePr>
          <p:cNvPr id="2" name="Table 0"/>
          <p:cNvGraphicFramePr>
            <a:graphicFrameLocks noGrp="1"/>
          </p:cNvGraphicFramePr>
          <p:nvPr>
            <p:extLst>
              <p:ext uri="{D42A27DB-BD31-4B8C-83A1-F6EECF244321}">
                <p14:modId xmlns:p14="http://schemas.microsoft.com/office/powerpoint/2010/main" val="1579011935"/>
              </p:ext>
            </p:extLst>
          </p:nvPr>
        </p:nvGraphicFramePr>
        <p:xfrm>
          <a:off x="822960" y="1691640"/>
          <a:ext cx="7863840" cy="914400"/>
        </p:xfrm>
        <a:graphic>
          <a:graphicData uri="http://schemas.openxmlformats.org/drawingml/2006/table">
            <a:tbl>
              <a:tblPr/>
              <a:tblGrid>
                <a:gridCol w="365760"/>
                <a:gridCol w="2011680"/>
                <a:gridCol w="457200"/>
                <a:gridCol w="5029200"/>
              </a:tblGrid>
              <a:tr h="310896">
                <a:tc>
                  <a:txBody>
                    <a:bodyPr/>
                    <a:lstStyle/>
                    <a:p>
                      <a:pPr indent="0" marL="0">
                        <a:buNone/>
                      </a:pPr>
                      <a:r>
                        <a:rPr lang="en-US" sz="950" b="1" dirty="0">
                          <a:solidFill>
                            <a:srgbClr val="6B6E9E"/>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b="1" dirty="0">
                          <a:solidFill>
                            <a:srgbClr val="6B6E9E"/>
                          </a:solidFill>
                          <a:latin typeface="Arial" pitchFamily="34" charset="0"/>
                          <a:ea typeface="Arial" pitchFamily="34" charset="-122"/>
                          <a:cs typeface="Arial" pitchFamily="34" charset="-120"/>
                        </a:rPr>
                        <a:t>Slide</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b="1" dirty="0">
                          <a:solidFill>
                            <a:srgbClr val="6B6E9E"/>
                          </a:solidFill>
                          <a:latin typeface="Arial" pitchFamily="34" charset="0"/>
                          <a:ea typeface="Arial" pitchFamily="34" charset="-122"/>
                          <a:cs typeface="Arial" pitchFamily="34" charset="-120"/>
                        </a:rPr>
                        <a:t>Min</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b="1" dirty="0">
                          <a:solidFill>
                            <a:srgbClr val="6B6E9E"/>
                          </a:solidFill>
                          <a:latin typeface="Arial" pitchFamily="34" charset="0"/>
                          <a:ea typeface="Arial" pitchFamily="34" charset="-122"/>
                          <a:cs typeface="Arial" pitchFamily="34" charset="-120"/>
                        </a:rPr>
                        <a:t>What to do</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Welcome</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Have last quarter’s OKRs and the company goals ready to share.</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Today</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Remind people that drafts are meant to be rough at first.</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Poll: How much did last quart…</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6</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If most say somewhat or less, ask what got in the way: too many, written too late, or never checked. Fix that first t…</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Section</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Move to the first teaching slide.</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6</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Write objectives that point s…</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Show one weak and one strong objective from your own area and ask the room what makes the difference.</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7</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Key results measure outcomes</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Rewrite one task-style key result into an outcome live, asking “What would change if this worked?”</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Score, review and commit</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Agree the check-in day and format now, and who updates each key result’s confidence.</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9</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Discussion</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25</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Each pair drafts one objective and up to three key results. Gather them, group duplicates, and dot vote down to a few.</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Quiz: Which of these is a key…</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Quick check before we finalise: which of these is a key result, not a task?</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11</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Quiz answer</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If many miss it, take one draft key result from the wall and rewrite it as an outcome together.</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Key takeaways</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Point to the final draft OKRs while you say this.</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13</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Poll: How confident are you i…</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If several say not yet, ask which key result feels least real and adjust its target or baseline now.</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14</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Next steps</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Name an owner for every key result and set the date of the first check-in before anyone leaves.</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15</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Close</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Share the final OKRs in writing the same day, somewhere the team sees often.</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bl>
          </a:graphicData>
        </a:graphic>
      </p:graphicFrame>
      <p:sp>
        <p:nvSpPr>
          <p:cNvPr id="5" name="Shape 2"/>
          <p:cNvSpPr/>
          <p:nvPr/>
        </p:nvSpPr>
        <p:spPr>
          <a:xfrm>
            <a:off x="9006840" y="1691640"/>
            <a:ext cx="2361895" cy="3108960"/>
          </a:xfrm>
          <a:prstGeom prst="roundRect">
            <a:avLst>
              <a:gd name="adj" fmla="val 5807"/>
            </a:avLst>
          </a:prstGeom>
          <a:solidFill>
            <a:srgbClr val="DFE1F2"/>
          </a:solidFill>
          <a:ln/>
        </p:spPr>
      </p:sp>
      <p:sp>
        <p:nvSpPr>
          <p:cNvPr id="6" name="Text 3"/>
          <p:cNvSpPr/>
          <p:nvPr/>
        </p:nvSpPr>
        <p:spPr>
          <a:xfrm>
            <a:off x="9281160" y="1920240"/>
            <a:ext cx="1813255" cy="2651760"/>
          </a:xfrm>
          <a:prstGeom prst="rect">
            <a:avLst/>
          </a:prstGeom>
          <a:noFill/>
          <a:ln/>
        </p:spPr>
        <p:txBody>
          <a:bodyPr wrap="square" lIns="0" tIns="0" rIns="0" bIns="0" rtlCol="0" anchor="t"/>
          <a:lstStyle/>
          <a:p>
            <a:pPr indent="0" marL="0">
              <a:lnSpc>
                <a:spcPct val="110000"/>
              </a:lnSpc>
              <a:buNone/>
            </a:pPr>
            <a:r>
              <a:rPr lang="en-US" sz="1400" b="1" dirty="0">
                <a:solidFill>
                  <a:srgbClr val="1E1F4B"/>
                </a:solidFill>
                <a:latin typeface="Arial" pitchFamily="34" charset="0"/>
                <a:ea typeface="Arial" pitchFamily="34" charset="-122"/>
                <a:cs typeface="Arial" pitchFamily="34" charset="-120"/>
              </a:rPr>
              <a:t>Run it live (optional)
</a:t>
            </a:r>
            <a:pPr indent="0" marL="0">
              <a:lnSpc>
                <a:spcPct val="110000"/>
              </a:lnSpc>
              <a:buNone/>
            </a:pPr>
            <a:r>
              <a:rPr lang="en-US" sz="1150" dirty="0">
                <a:solidFill>
                  <a:srgbClr val="6B6E9E"/>
                </a:solidFill>
                <a:latin typeface="Arial" pitchFamily="34" charset="0"/>
                <a:ea typeface="Arial" pitchFamily="34" charset="-122"/>
                <a:cs typeface="Arial" pitchFamily="34" charset="-120"/>
              </a:rPr>
              <a:t>
Show of hands works. If you want everyone’s answer, anonymous when it matters, counted for you on Zoom, Teams, Meet or in the room, run the same polls live with Claryoo.
</a:t>
            </a:r>
            <a:pPr indent="0" marL="0">
              <a:lnSpc>
                <a:spcPct val="110000"/>
              </a:lnSpc>
              <a:buNone/>
            </a:pPr>
            <a:r>
              <a:rPr lang="en-US" sz="1150" b="1" u="sng" dirty="0">
                <a:solidFill>
                  <a:srgbClr val="5B5BD6"/>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Open this template in Claryoo, free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5B5BD6">
              <a:alpha val="14000"/>
            </a:srgbClr>
          </a:solidFill>
          <a:ln/>
        </p:spPr>
      </p:sp>
      <p:sp>
        <p:nvSpPr>
          <p:cNvPr id="3" name="Shape 1"/>
          <p:cNvSpPr/>
          <p:nvPr/>
        </p:nvSpPr>
        <p:spPr>
          <a:xfrm>
            <a:off x="10225735" y="4983480"/>
            <a:ext cx="1005840" cy="1005840"/>
          </a:xfrm>
          <a:prstGeom prst="ellipse">
            <a:avLst/>
          </a:prstGeom>
          <a:ln w="76200">
            <a:solidFill>
              <a:srgbClr val="5B5BD6">
                <a:alpha val="45000"/>
              </a:srgbClr>
            </a:solidFill>
            <a:prstDash val="solid"/>
          </a:ln>
        </p:spPr>
      </p:sp>
      <p:sp>
        <p:nvSpPr>
          <p:cNvPr id="4" name="Text 2"/>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5B5BD6"/>
                </a:solidFill>
                <a:latin typeface="Arial" pitchFamily="34" charset="0"/>
                <a:ea typeface="Arial" pitchFamily="34" charset="-122"/>
                <a:cs typeface="Arial" pitchFamily="34" charset="-120"/>
              </a:rPr>
              <a:t>TEAM MEETINGS</a:t>
            </a:r>
            <a:endParaRPr lang="en-US" sz="1400" dirty="0"/>
          </a:p>
        </p:txBody>
      </p:sp>
      <p:sp>
        <p:nvSpPr>
          <p:cNvPr id="5" name="Text 3"/>
          <p:cNvSpPr/>
          <p:nvPr/>
        </p:nvSpPr>
        <p:spPr>
          <a:xfrm>
            <a:off x="822960" y="1371600"/>
            <a:ext cx="9326880" cy="2834640"/>
          </a:xfrm>
          <a:prstGeom prst="rect">
            <a:avLst/>
          </a:prstGeom>
          <a:noFill/>
          <a:ln/>
        </p:spPr>
        <p:txBody>
          <a:bodyPr wrap="square" lIns="0" tIns="0" rIns="0" bIns="0" rtlCol="0" anchor="b"/>
          <a:lstStyle/>
          <a:p>
            <a:pPr indent="0" marL="0">
              <a:lnSpc>
                <a:spcPct val="95000"/>
              </a:lnSpc>
              <a:buNone/>
            </a:pPr>
            <a:r>
              <a:rPr lang="en-US" sz="7200" b="1" spc="-100" kern="0" dirty="0">
                <a:solidFill>
                  <a:srgbClr val="1E1F4B"/>
                </a:solidFill>
                <a:latin typeface="Arial" pitchFamily="34" charset="0"/>
                <a:ea typeface="Arial" pitchFamily="34" charset="-122"/>
                <a:cs typeface="Arial" pitchFamily="34" charset="-120"/>
              </a:rPr>
              <a:t>OKR planning</a:t>
            </a:r>
            <a:endParaRPr lang="en-US" sz="7200" dirty="0"/>
          </a:p>
        </p:txBody>
      </p:sp>
      <p:sp>
        <p:nvSpPr>
          <p:cNvPr id="6" name="Text 4"/>
          <p:cNvSpPr/>
          <p:nvPr/>
        </p:nvSpPr>
        <p:spPr>
          <a:xfrm>
            <a:off x="822960" y="4389120"/>
            <a:ext cx="8778240" cy="1005840"/>
          </a:xfrm>
          <a:prstGeom prst="rect">
            <a:avLst/>
          </a:prstGeom>
          <a:noFill/>
          <a:ln/>
        </p:spPr>
        <p:txBody>
          <a:bodyPr wrap="square" lIns="0" tIns="0" rIns="0" bIns="0" rtlCol="0" anchor="t"/>
          <a:lstStyle/>
          <a:p>
            <a:pPr indent="0" marL="0">
              <a:lnSpc>
                <a:spcPct val="110000"/>
              </a:lnSpc>
              <a:buNone/>
            </a:pPr>
            <a:r>
              <a:rPr lang="en-US" sz="2400" dirty="0">
                <a:solidFill>
                  <a:srgbClr val="6B6E9E"/>
                </a:solidFill>
                <a:latin typeface="Arial" pitchFamily="34" charset="0"/>
                <a:ea typeface="Arial" pitchFamily="34" charset="-122"/>
                <a:cs typeface="Arial" pitchFamily="34" charset="-120"/>
              </a:rPr>
              <a:t>Agree what matters this quarter and how we’ll know</a:t>
            </a:r>
            <a:endParaRPr lang="en-US" sz="2400" dirty="0"/>
          </a:p>
        </p:txBody>
      </p:sp>
      <p:sp>
        <p:nvSpPr>
          <p:cNvPr id="7" name="Shape 5"/>
          <p:cNvSpPr/>
          <p:nvPr/>
        </p:nvSpPr>
        <p:spPr>
          <a:xfrm>
            <a:off x="822960" y="5916168"/>
            <a:ext cx="914400" cy="82296"/>
          </a:xfrm>
          <a:prstGeom prst="roundRect">
            <a:avLst>
              <a:gd name="adj" fmla="val 50000"/>
            </a:avLst>
          </a:prstGeom>
          <a:solidFill>
            <a:srgbClr val="5B5BD6"/>
          </a:solidFill>
          <a:ln/>
        </p:spPr>
      </p:sp>
      <p:sp>
        <p:nvSpPr>
          <p:cNvPr id="8" name="Text 6"/>
          <p:cNvSpPr/>
          <p:nvPr/>
        </p:nvSpPr>
        <p:spPr>
          <a:xfrm>
            <a:off x="2011680" y="5788152"/>
            <a:ext cx="6400800" cy="365760"/>
          </a:xfrm>
          <a:prstGeom prst="rect">
            <a:avLst/>
          </a:prstGeom>
          <a:noFill/>
          <a:ln/>
        </p:spPr>
        <p:txBody>
          <a:bodyPr wrap="square" lIns="0" tIns="0" rIns="0" bIns="0" rtlCol="0" anchor="ctr"/>
          <a:lstStyle/>
          <a:p>
            <a:pPr indent="0" marL="0">
              <a:buNone/>
            </a:pPr>
            <a:r>
              <a:rPr lang="en-US" sz="1400" dirty="0">
                <a:solidFill>
                  <a:srgbClr val="6B6E9E"/>
                </a:solidFill>
                <a:latin typeface="Arial" pitchFamily="34" charset="0"/>
                <a:ea typeface="Arial" pitchFamily="34" charset="-122"/>
                <a:cs typeface="Arial" pitchFamily="34" charset="-120"/>
              </a:rPr>
              <a:t>Your name  ·  Date</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7315200" cy="822960"/>
          </a:xfrm>
          <a:prstGeom prst="rect">
            <a:avLst/>
          </a:prstGeom>
          <a:noFill/>
          <a:ln/>
        </p:spPr>
        <p:txBody>
          <a:bodyPr wrap="square" lIns="0" tIns="0" rIns="0" bIns="0" rtlCol="0" anchor="t"/>
          <a:lstStyle/>
          <a:p>
            <a:pPr indent="0" marL="0">
              <a:buNone/>
            </a:pPr>
            <a:r>
              <a:rPr lang="en-US" sz="4400" b="1" spc="-100" kern="0" dirty="0">
                <a:solidFill>
                  <a:srgbClr val="1E1F4B"/>
                </a:solidFill>
                <a:latin typeface="Arial" pitchFamily="34" charset="0"/>
                <a:ea typeface="Arial" pitchFamily="34" charset="-122"/>
                <a:cs typeface="Arial" pitchFamily="34" charset="-120"/>
              </a:rPr>
              <a:t>Today</a:t>
            </a:r>
            <a:endParaRPr lang="en-US" sz="4400" dirty="0"/>
          </a:p>
        </p:txBody>
      </p:sp>
      <p:sp>
        <p:nvSpPr>
          <p:cNvPr id="4" name="Shape 2"/>
          <p:cNvSpPr/>
          <p:nvPr/>
        </p:nvSpPr>
        <p:spPr>
          <a:xfrm>
            <a:off x="822960" y="2240280"/>
            <a:ext cx="3301898" cy="3429000"/>
          </a:xfrm>
          <a:prstGeom prst="roundRect">
            <a:avLst>
              <a:gd name="adj" fmla="val 5539"/>
            </a:avLst>
          </a:prstGeom>
          <a:solidFill>
            <a:srgbClr val="DFE1F2"/>
          </a:solidFill>
          <a:ln/>
        </p:spPr>
      </p:sp>
      <p:sp>
        <p:nvSpPr>
          <p:cNvPr id="5" name="Text 3"/>
          <p:cNvSpPr/>
          <p:nvPr/>
        </p:nvSpPr>
        <p:spPr>
          <a:xfrm>
            <a:off x="1188720" y="2560320"/>
            <a:ext cx="1463040" cy="731520"/>
          </a:xfrm>
          <a:prstGeom prst="rect">
            <a:avLst/>
          </a:prstGeom>
          <a:noFill/>
          <a:ln/>
        </p:spPr>
        <p:txBody>
          <a:bodyPr wrap="square" lIns="0" tIns="0" rIns="0" bIns="0" rtlCol="0" anchor="t"/>
          <a:lstStyle/>
          <a:p>
            <a:pPr indent="0" marL="0">
              <a:buNone/>
            </a:pPr>
            <a:r>
              <a:rPr lang="en-US" sz="4000" b="1" dirty="0">
                <a:solidFill>
                  <a:srgbClr val="5B5BD6"/>
                </a:solidFill>
                <a:latin typeface="Arial" pitchFamily="34" charset="0"/>
                <a:ea typeface="Arial" pitchFamily="34" charset="-122"/>
                <a:cs typeface="Arial" pitchFamily="34" charset="-120"/>
              </a:rPr>
              <a:t>01</a:t>
            </a:r>
            <a:endParaRPr lang="en-US" sz="4000" dirty="0"/>
          </a:p>
        </p:txBody>
      </p:sp>
      <p:sp>
        <p:nvSpPr>
          <p:cNvPr id="6" name="Text 4"/>
          <p:cNvSpPr/>
          <p:nvPr/>
        </p:nvSpPr>
        <p:spPr>
          <a:xfrm>
            <a:off x="1188720"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1E1F4B"/>
                </a:solidFill>
                <a:latin typeface="Arial" pitchFamily="34" charset="0"/>
                <a:ea typeface="Arial" pitchFamily="34" charset="-122"/>
                <a:cs typeface="Arial" pitchFamily="34" charset="-120"/>
              </a:rPr>
              <a:t>Look back at last quarter</a:t>
            </a:r>
            <a:endParaRPr lang="en-US" sz="2400" dirty="0"/>
          </a:p>
        </p:txBody>
      </p:sp>
      <p:sp>
        <p:nvSpPr>
          <p:cNvPr id="7" name="Text 5"/>
          <p:cNvSpPr/>
          <p:nvPr/>
        </p:nvSpPr>
        <p:spPr>
          <a:xfrm>
            <a:off x="1188720" y="5029200"/>
            <a:ext cx="2570378" cy="365760"/>
          </a:xfrm>
          <a:prstGeom prst="rect">
            <a:avLst/>
          </a:prstGeom>
          <a:noFill/>
          <a:ln/>
        </p:spPr>
        <p:txBody>
          <a:bodyPr wrap="square" lIns="0" tIns="0" rIns="0" bIns="0" rtlCol="0" anchor="t"/>
          <a:lstStyle/>
          <a:p>
            <a:pPr indent="0" marL="0">
              <a:buNone/>
            </a:pPr>
            <a:r>
              <a:rPr lang="en-US" sz="1400" dirty="0">
                <a:solidFill>
                  <a:srgbClr val="6B6E9E"/>
                </a:solidFill>
                <a:latin typeface="Arial" pitchFamily="34" charset="0"/>
                <a:ea typeface="Arial" pitchFamily="34" charset="-122"/>
                <a:cs typeface="Arial" pitchFamily="34" charset="-120"/>
              </a:rPr>
              <a:t>About 11 min</a:t>
            </a:r>
            <a:endParaRPr lang="en-US" sz="1400" dirty="0"/>
          </a:p>
        </p:txBody>
      </p:sp>
      <p:sp>
        <p:nvSpPr>
          <p:cNvPr id="8" name="Shape 6"/>
          <p:cNvSpPr/>
          <p:nvPr/>
        </p:nvSpPr>
        <p:spPr>
          <a:xfrm>
            <a:off x="4444898" y="2240280"/>
            <a:ext cx="3301898" cy="3429000"/>
          </a:xfrm>
          <a:prstGeom prst="roundRect">
            <a:avLst>
              <a:gd name="adj" fmla="val 5539"/>
            </a:avLst>
          </a:prstGeom>
          <a:solidFill>
            <a:srgbClr val="DFE1F2"/>
          </a:solidFill>
          <a:ln/>
        </p:spPr>
      </p:sp>
      <p:sp>
        <p:nvSpPr>
          <p:cNvPr id="9" name="Text 7"/>
          <p:cNvSpPr/>
          <p:nvPr/>
        </p:nvSpPr>
        <p:spPr>
          <a:xfrm>
            <a:off x="4810658" y="2560320"/>
            <a:ext cx="1463040" cy="731520"/>
          </a:xfrm>
          <a:prstGeom prst="rect">
            <a:avLst/>
          </a:prstGeom>
          <a:noFill/>
          <a:ln/>
        </p:spPr>
        <p:txBody>
          <a:bodyPr wrap="square" lIns="0" tIns="0" rIns="0" bIns="0" rtlCol="0" anchor="t"/>
          <a:lstStyle/>
          <a:p>
            <a:pPr indent="0" marL="0">
              <a:buNone/>
            </a:pPr>
            <a:r>
              <a:rPr lang="en-US" sz="4000" b="1" dirty="0">
                <a:solidFill>
                  <a:srgbClr val="5B5BD6"/>
                </a:solidFill>
                <a:latin typeface="Arial" pitchFamily="34" charset="0"/>
                <a:ea typeface="Arial" pitchFamily="34" charset="-122"/>
                <a:cs typeface="Arial" pitchFamily="34" charset="-120"/>
              </a:rPr>
              <a:t>02</a:t>
            </a:r>
            <a:endParaRPr lang="en-US" sz="4000" dirty="0"/>
          </a:p>
        </p:txBody>
      </p:sp>
      <p:sp>
        <p:nvSpPr>
          <p:cNvPr id="10" name="Text 8"/>
          <p:cNvSpPr/>
          <p:nvPr/>
        </p:nvSpPr>
        <p:spPr>
          <a:xfrm>
            <a:off x="4810658"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1E1F4B"/>
                </a:solidFill>
                <a:latin typeface="Arial" pitchFamily="34" charset="0"/>
                <a:ea typeface="Arial" pitchFamily="34" charset="-122"/>
                <a:cs typeface="Arial" pitchFamily="34" charset="-120"/>
              </a:rPr>
              <a:t>Write objectives and key results</a:t>
            </a:r>
            <a:endParaRPr lang="en-US" sz="2400" dirty="0"/>
          </a:p>
        </p:txBody>
      </p:sp>
      <p:sp>
        <p:nvSpPr>
          <p:cNvPr id="11" name="Text 9"/>
          <p:cNvSpPr/>
          <p:nvPr/>
        </p:nvSpPr>
        <p:spPr>
          <a:xfrm>
            <a:off x="4810658" y="5029200"/>
            <a:ext cx="2570378" cy="365760"/>
          </a:xfrm>
          <a:prstGeom prst="rect">
            <a:avLst/>
          </a:prstGeom>
          <a:noFill/>
          <a:ln/>
        </p:spPr>
        <p:txBody>
          <a:bodyPr wrap="square" lIns="0" tIns="0" rIns="0" bIns="0" rtlCol="0" anchor="t"/>
          <a:lstStyle/>
          <a:p>
            <a:pPr indent="0" marL="0">
              <a:buNone/>
            </a:pPr>
            <a:r>
              <a:rPr lang="en-US" sz="1400" dirty="0">
                <a:solidFill>
                  <a:srgbClr val="6B6E9E"/>
                </a:solidFill>
                <a:latin typeface="Arial" pitchFamily="34" charset="0"/>
                <a:ea typeface="Arial" pitchFamily="34" charset="-122"/>
                <a:cs typeface="Arial" pitchFamily="34" charset="-120"/>
              </a:rPr>
              <a:t>About 60 min</a:t>
            </a:r>
            <a:endParaRPr lang="en-US" sz="1400" dirty="0"/>
          </a:p>
        </p:txBody>
      </p:sp>
      <p:sp>
        <p:nvSpPr>
          <p:cNvPr id="12" name="Shape 10"/>
          <p:cNvSpPr/>
          <p:nvPr/>
        </p:nvSpPr>
        <p:spPr>
          <a:xfrm>
            <a:off x="8066837" y="2240280"/>
            <a:ext cx="3301898" cy="3429000"/>
          </a:xfrm>
          <a:prstGeom prst="roundRect">
            <a:avLst>
              <a:gd name="adj" fmla="val 5539"/>
            </a:avLst>
          </a:prstGeom>
          <a:solidFill>
            <a:srgbClr val="DFE1F2"/>
          </a:solidFill>
          <a:ln/>
        </p:spPr>
      </p:sp>
      <p:sp>
        <p:nvSpPr>
          <p:cNvPr id="13" name="Text 11"/>
          <p:cNvSpPr/>
          <p:nvPr/>
        </p:nvSpPr>
        <p:spPr>
          <a:xfrm>
            <a:off x="8432597" y="2560320"/>
            <a:ext cx="1463040" cy="731520"/>
          </a:xfrm>
          <a:prstGeom prst="rect">
            <a:avLst/>
          </a:prstGeom>
          <a:noFill/>
          <a:ln/>
        </p:spPr>
        <p:txBody>
          <a:bodyPr wrap="square" lIns="0" tIns="0" rIns="0" bIns="0" rtlCol="0" anchor="t"/>
          <a:lstStyle/>
          <a:p>
            <a:pPr indent="0" marL="0">
              <a:buNone/>
            </a:pPr>
            <a:r>
              <a:rPr lang="en-US" sz="4000" b="1" dirty="0">
                <a:solidFill>
                  <a:srgbClr val="5B5BD6"/>
                </a:solidFill>
                <a:latin typeface="Arial" pitchFamily="34" charset="0"/>
                <a:ea typeface="Arial" pitchFamily="34" charset="-122"/>
                <a:cs typeface="Arial" pitchFamily="34" charset="-120"/>
              </a:rPr>
              <a:t>03</a:t>
            </a:r>
            <a:endParaRPr lang="en-US" sz="4000" dirty="0"/>
          </a:p>
        </p:txBody>
      </p:sp>
      <p:sp>
        <p:nvSpPr>
          <p:cNvPr id="14" name="Text 12"/>
          <p:cNvSpPr/>
          <p:nvPr/>
        </p:nvSpPr>
        <p:spPr>
          <a:xfrm>
            <a:off x="8432597"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1E1F4B"/>
                </a:solidFill>
                <a:latin typeface="Arial" pitchFamily="34" charset="0"/>
                <a:ea typeface="Arial" pitchFamily="34" charset="-122"/>
                <a:cs typeface="Arial" pitchFamily="34" charset="-120"/>
              </a:rPr>
              <a:t>Commit and set check-ins</a:t>
            </a:r>
            <a:endParaRPr lang="en-US" sz="2400" dirty="0"/>
          </a:p>
        </p:txBody>
      </p:sp>
      <p:sp>
        <p:nvSpPr>
          <p:cNvPr id="15" name="Text 13"/>
          <p:cNvSpPr/>
          <p:nvPr/>
        </p:nvSpPr>
        <p:spPr>
          <a:xfrm>
            <a:off x="8432597" y="5029200"/>
            <a:ext cx="2570378" cy="365760"/>
          </a:xfrm>
          <a:prstGeom prst="rect">
            <a:avLst/>
          </a:prstGeom>
          <a:noFill/>
          <a:ln/>
        </p:spPr>
        <p:txBody>
          <a:bodyPr wrap="square" lIns="0" tIns="0" rIns="0" bIns="0" rtlCol="0" anchor="t"/>
          <a:lstStyle/>
          <a:p>
            <a:pPr indent="0" marL="0">
              <a:buNone/>
            </a:pPr>
            <a:r>
              <a:rPr lang="en-US" sz="1400" dirty="0">
                <a:solidFill>
                  <a:srgbClr val="6B6E9E"/>
                </a:solidFill>
                <a:latin typeface="Arial" pitchFamily="34" charset="0"/>
                <a:ea typeface="Arial" pitchFamily="34" charset="-122"/>
                <a:cs typeface="Arial" pitchFamily="34" charset="-120"/>
              </a:rPr>
              <a:t>About 17 min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932688" cy="384048"/>
          </a:xfrm>
          <a:prstGeom prst="roundRect">
            <a:avLst>
              <a:gd name="adj" fmla="val 47619"/>
            </a:avLst>
          </a:prstGeom>
          <a:solidFill>
            <a:srgbClr val="5B5BD6"/>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1984248" y="822960"/>
            <a:ext cx="2011680" cy="384048"/>
          </a:xfrm>
          <a:prstGeom prst="rect">
            <a:avLst/>
          </a:prstGeom>
          <a:noFill/>
          <a:ln/>
        </p:spPr>
        <p:txBody>
          <a:bodyPr wrap="square" lIns="0" tIns="0" rIns="0" bIns="0" rtlCol="0" anchor="ctr"/>
          <a:lstStyle/>
          <a:p>
            <a:pPr indent="0" marL="0">
              <a:buNone/>
            </a:pPr>
            <a:r>
              <a:rPr lang="en-US" sz="1400" dirty="0">
                <a:solidFill>
                  <a:srgbClr val="6B6E9E"/>
                </a:solidFill>
                <a:latin typeface="Arial" pitchFamily="34" charset="0"/>
                <a:ea typeface="Arial" pitchFamily="34" charset="-122"/>
                <a:cs typeface="Arial" pitchFamily="34" charset="-120"/>
              </a:rPr>
              <a:t>Anonymous</a:t>
            </a:r>
            <a:endParaRPr lang="en-US" sz="1400" dirty="0"/>
          </a:p>
        </p:txBody>
      </p:sp>
      <p:sp>
        <p:nvSpPr>
          <p:cNvPr id="5" name="Text 3"/>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1E1F4B"/>
                </a:solidFill>
                <a:latin typeface="Arial" pitchFamily="34" charset="0"/>
                <a:ea typeface="Arial" pitchFamily="34" charset="-122"/>
                <a:cs typeface="Arial" pitchFamily="34" charset="-120"/>
              </a:rPr>
              <a:t>How much did last quarter’s OKRs guide your work?</a:t>
            </a:r>
            <a:endParaRPr lang="en-US" sz="3800" dirty="0"/>
          </a:p>
        </p:txBody>
      </p:sp>
      <p:sp>
        <p:nvSpPr>
          <p:cNvPr id="6" name="Shape 4"/>
          <p:cNvSpPr/>
          <p:nvPr/>
        </p:nvSpPr>
        <p:spPr>
          <a:xfrm>
            <a:off x="822960" y="3200400"/>
            <a:ext cx="5144872" cy="914400"/>
          </a:xfrm>
          <a:prstGeom prst="roundRect">
            <a:avLst>
              <a:gd name="adj" fmla="val 16000"/>
            </a:avLst>
          </a:prstGeom>
          <a:solidFill>
            <a:srgbClr val="DFE1F2"/>
          </a:solidFill>
          <a:ln/>
        </p:spPr>
      </p:sp>
      <p:sp>
        <p:nvSpPr>
          <p:cNvPr id="7" name="Text 5"/>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A</a:t>
            </a:r>
            <a:endParaRPr lang="en-US" sz="2200" dirty="0"/>
          </a:p>
        </p:txBody>
      </p:sp>
      <p:sp>
        <p:nvSpPr>
          <p:cNvPr id="8" name="Text 6"/>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A lot</a:t>
            </a:r>
            <a:endParaRPr lang="en-US" sz="2200" dirty="0"/>
          </a:p>
        </p:txBody>
      </p:sp>
      <p:sp>
        <p:nvSpPr>
          <p:cNvPr id="9" name="Shape 7"/>
          <p:cNvSpPr/>
          <p:nvPr/>
        </p:nvSpPr>
        <p:spPr>
          <a:xfrm>
            <a:off x="6223864" y="3200400"/>
            <a:ext cx="5144872" cy="914400"/>
          </a:xfrm>
          <a:prstGeom prst="roundRect">
            <a:avLst>
              <a:gd name="adj" fmla="val 16000"/>
            </a:avLst>
          </a:prstGeom>
          <a:solidFill>
            <a:srgbClr val="DFE1F2"/>
          </a:solidFill>
          <a:ln/>
        </p:spPr>
      </p:sp>
      <p:sp>
        <p:nvSpPr>
          <p:cNvPr id="10" name="Text 8"/>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B</a:t>
            </a:r>
            <a:endParaRPr lang="en-US" sz="2200" dirty="0"/>
          </a:p>
        </p:txBody>
      </p:sp>
      <p:sp>
        <p:nvSpPr>
          <p:cNvPr id="11" name="Text 9"/>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Somewhat</a:t>
            </a:r>
            <a:endParaRPr lang="en-US" sz="2200" dirty="0"/>
          </a:p>
        </p:txBody>
      </p:sp>
      <p:sp>
        <p:nvSpPr>
          <p:cNvPr id="12" name="Shape 10"/>
          <p:cNvSpPr/>
          <p:nvPr/>
        </p:nvSpPr>
        <p:spPr>
          <a:xfrm>
            <a:off x="822960" y="4297680"/>
            <a:ext cx="5144872" cy="914400"/>
          </a:xfrm>
          <a:prstGeom prst="roundRect">
            <a:avLst>
              <a:gd name="adj" fmla="val 16000"/>
            </a:avLst>
          </a:prstGeom>
          <a:solidFill>
            <a:srgbClr val="DFE1F2"/>
          </a:solidFill>
          <a:ln/>
        </p:spPr>
      </p:sp>
      <p:sp>
        <p:nvSpPr>
          <p:cNvPr id="13" name="Text 11"/>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C</a:t>
            </a:r>
            <a:endParaRPr lang="en-US" sz="2200" dirty="0"/>
          </a:p>
        </p:txBody>
      </p:sp>
      <p:sp>
        <p:nvSpPr>
          <p:cNvPr id="14" name="Text 12"/>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Hardly at all</a:t>
            </a:r>
            <a:endParaRPr lang="en-US" sz="2200" dirty="0"/>
          </a:p>
        </p:txBody>
      </p:sp>
      <p:sp>
        <p:nvSpPr>
          <p:cNvPr id="15" name="Shape 13"/>
          <p:cNvSpPr/>
          <p:nvPr/>
        </p:nvSpPr>
        <p:spPr>
          <a:xfrm>
            <a:off x="6223864" y="4297680"/>
            <a:ext cx="5144872" cy="914400"/>
          </a:xfrm>
          <a:prstGeom prst="roundRect">
            <a:avLst>
              <a:gd name="adj" fmla="val 16000"/>
            </a:avLst>
          </a:prstGeom>
          <a:solidFill>
            <a:srgbClr val="DFE1F2"/>
          </a:solidFill>
          <a:ln/>
        </p:spPr>
      </p:sp>
      <p:sp>
        <p:nvSpPr>
          <p:cNvPr id="16" name="Text 14"/>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D</a:t>
            </a:r>
            <a:endParaRPr lang="en-US" sz="2200" dirty="0"/>
          </a:p>
        </p:txBody>
      </p:sp>
      <p:sp>
        <p:nvSpPr>
          <p:cNvPr id="17" name="Text 15"/>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I didn’t know them</a:t>
            </a:r>
            <a:endParaRPr lang="en-US" sz="2200" dirty="0"/>
          </a:p>
        </p:txBody>
      </p:sp>
      <p:sp>
        <p:nvSpPr>
          <p:cNvPr id="18" name="Text 16"/>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6B6E9E"/>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5B5BD6"/>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FFFF">
              <a:alpha val="12000"/>
            </a:srgbClr>
          </a:solidFill>
          <a:ln/>
        </p:spPr>
      </p:sp>
      <p:sp>
        <p:nvSpPr>
          <p:cNvPr id="3" name="Shape 1"/>
          <p:cNvSpPr/>
          <p:nvPr/>
        </p:nvSpPr>
        <p:spPr>
          <a:xfrm>
            <a:off x="10225735" y="4983480"/>
            <a:ext cx="1005840" cy="1005840"/>
          </a:xfrm>
          <a:prstGeom prst="ellipse">
            <a:avLst/>
          </a:prstGeom>
          <a:ln w="76200">
            <a:solidFill>
              <a:srgbClr val="FFFFFF">
                <a:alpha val="45000"/>
              </a:srgbClr>
            </a:solidFill>
            <a:prstDash val="solid"/>
          </a:ln>
        </p:spPr>
      </p:sp>
      <p:sp>
        <p:nvSpPr>
          <p:cNvPr id="4" name="Text 2"/>
          <p:cNvSpPr/>
          <p:nvPr/>
        </p:nvSpPr>
        <p:spPr>
          <a:xfrm>
            <a:off x="822960" y="2148840"/>
            <a:ext cx="8716975" cy="365760"/>
          </a:xfrm>
          <a:prstGeom prst="rect">
            <a:avLst/>
          </a:prstGeom>
          <a:noFill/>
          <a:ln/>
        </p:spPr>
        <p:txBody>
          <a:bodyPr wrap="square" lIns="0" tIns="0" rIns="0" bIns="0" rtlCol="0" anchor="t"/>
          <a:lstStyle/>
          <a:p>
            <a:pPr indent="0" marL="0">
              <a:buNone/>
            </a:pPr>
            <a:r>
              <a:rPr lang="en-US" sz="1400" b="1" spc="300" kern="0" dirty="0">
                <a:solidFill>
                  <a:srgbClr val="FFFFFF"/>
                </a:solidFill>
                <a:latin typeface="Arial" pitchFamily="34" charset="0"/>
                <a:ea typeface="Arial" pitchFamily="34" charset="-122"/>
                <a:cs typeface="Arial" pitchFamily="34" charset="-120"/>
              </a:rPr>
              <a:t>PART 2</a:t>
            </a:r>
            <a:endParaRPr lang="en-US" sz="1400" dirty="0"/>
          </a:p>
        </p:txBody>
      </p:sp>
      <p:sp>
        <p:nvSpPr>
          <p:cNvPr id="5" name="Text 3"/>
          <p:cNvSpPr/>
          <p:nvPr/>
        </p:nvSpPr>
        <p:spPr>
          <a:xfrm>
            <a:off x="822960" y="2651760"/>
            <a:ext cx="9692640" cy="2011680"/>
          </a:xfrm>
          <a:prstGeom prst="rect">
            <a:avLst/>
          </a:prstGeom>
          <a:noFill/>
          <a:ln/>
        </p:spPr>
        <p:txBody>
          <a:bodyPr wrap="square" lIns="0" tIns="0" rIns="0" bIns="0" rtlCol="0" anchor="t"/>
          <a:lstStyle/>
          <a:p>
            <a:pPr indent="0" marL="0">
              <a:lnSpc>
                <a:spcPct val="95000"/>
              </a:lnSpc>
              <a:buNone/>
            </a:pPr>
            <a:r>
              <a:rPr lang="en-US" sz="6000" b="1" spc="-100" kern="0" dirty="0">
                <a:solidFill>
                  <a:srgbClr val="FFFFFF"/>
                </a:solidFill>
                <a:latin typeface="Arial" pitchFamily="34" charset="0"/>
                <a:ea typeface="Arial" pitchFamily="34" charset="-122"/>
                <a:cs typeface="Arial" pitchFamily="34" charset="-120"/>
              </a:rPr>
              <a:t>Drafting our OKRs</a:t>
            </a:r>
            <a:endParaRPr lang="en-US" sz="6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5B5BD6"/>
                </a:solidFill>
                <a:latin typeface="Arial" pitchFamily="34" charset="0"/>
                <a:ea typeface="Arial" pitchFamily="34" charset="-122"/>
                <a:cs typeface="Arial" pitchFamily="34" charset="-120"/>
              </a:rPr>
              <a:t>1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200" b="1" spc="-50" kern="0" dirty="0">
                <a:solidFill>
                  <a:srgbClr val="1E1F4B"/>
                </a:solidFill>
                <a:latin typeface="Arial" pitchFamily="34" charset="0"/>
                <a:ea typeface="Arial" pitchFamily="34" charset="-122"/>
                <a:cs typeface="Arial" pitchFamily="34" charset="-120"/>
              </a:rPr>
              <a:t>Write objectives that point somewhere</a:t>
            </a:r>
            <a:endParaRPr lang="en-US" sz="3200" dirty="0"/>
          </a:p>
        </p:txBody>
      </p:sp>
      <p:sp>
        <p:nvSpPr>
          <p:cNvPr id="5" name="Shape 3"/>
          <p:cNvSpPr/>
          <p:nvPr/>
        </p:nvSpPr>
        <p:spPr>
          <a:xfrm>
            <a:off x="822960" y="2514600"/>
            <a:ext cx="3332378" cy="3337560"/>
          </a:xfrm>
          <a:prstGeom prst="roundRect">
            <a:avLst>
              <a:gd name="adj" fmla="val 5488"/>
            </a:avLst>
          </a:prstGeom>
          <a:solidFill>
            <a:srgbClr val="DFE1F2"/>
          </a:solidFill>
          <a:ln/>
        </p:spPr>
      </p:sp>
      <p:sp>
        <p:nvSpPr>
          <p:cNvPr id="6" name="Text 4"/>
          <p:cNvSpPr/>
          <p:nvPr/>
        </p:nvSpPr>
        <p:spPr>
          <a:xfrm>
            <a:off x="1143000"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Qualitative and memorable</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An objective says where you want to be by quarter end in plain words, e.g. “Make onboarding easy for new customers”.</a:t>
            </a:r>
            <a:endParaRPr lang="en-US" sz="1500" dirty="0"/>
          </a:p>
        </p:txBody>
      </p:sp>
      <p:sp>
        <p:nvSpPr>
          <p:cNvPr id="9" name="Shape 7"/>
          <p:cNvSpPr/>
          <p:nvPr/>
        </p:nvSpPr>
        <p:spPr>
          <a:xfrm>
            <a:off x="4429658" y="2514600"/>
            <a:ext cx="3332378" cy="3337560"/>
          </a:xfrm>
          <a:prstGeom prst="roundRect">
            <a:avLst>
              <a:gd name="adj" fmla="val 5488"/>
            </a:avLst>
          </a:prstGeom>
          <a:solidFill>
            <a:srgbClr val="DFE1F2"/>
          </a:solidFill>
          <a:ln/>
        </p:spPr>
      </p:sp>
      <p:sp>
        <p:nvSpPr>
          <p:cNvPr id="10" name="Text 8"/>
          <p:cNvSpPr/>
          <p:nvPr/>
        </p:nvSpPr>
        <p:spPr>
          <a:xfrm>
            <a:off x="4749698"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Keep it to a few</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Most teams do best with one to three objectives a quarter. If everything is a priority, little gets finished.</a:t>
            </a:r>
            <a:endParaRPr lang="en-US" sz="1500" dirty="0"/>
          </a:p>
        </p:txBody>
      </p:sp>
      <p:sp>
        <p:nvSpPr>
          <p:cNvPr id="13" name="Shape 11"/>
          <p:cNvSpPr/>
          <p:nvPr/>
        </p:nvSpPr>
        <p:spPr>
          <a:xfrm>
            <a:off x="8036357" y="2514600"/>
            <a:ext cx="3332378" cy="3337560"/>
          </a:xfrm>
          <a:prstGeom prst="roundRect">
            <a:avLst>
              <a:gd name="adj" fmla="val 5488"/>
            </a:avLst>
          </a:prstGeom>
          <a:solidFill>
            <a:srgbClr val="DFE1F2"/>
          </a:solidFill>
          <a:ln/>
        </p:spPr>
      </p:sp>
      <p:sp>
        <p:nvSpPr>
          <p:cNvPr id="14" name="Text 12"/>
          <p:cNvSpPr/>
          <p:nvPr/>
        </p:nvSpPr>
        <p:spPr>
          <a:xfrm>
            <a:off x="8356397"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Link to the bigger goal</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Show how each objective supports a company or department goal, so people can see why it matters.</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6B6E9E"/>
                </a:solidFill>
                <a:latin typeface="Arial" pitchFamily="34" charset="0"/>
                <a:ea typeface="Arial" pitchFamily="34" charset="-122"/>
                <a:cs typeface="Arial" pitchFamily="34" charset="-120"/>
              </a:rPr>
              <a:t>OKR planning</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5B5BD6"/>
                </a:solidFill>
                <a:latin typeface="Arial" pitchFamily="34" charset="0"/>
                <a:ea typeface="Arial" pitchFamily="34" charset="-122"/>
                <a:cs typeface="Arial" pitchFamily="34" charset="-120"/>
              </a:rPr>
              <a:t>2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1E1F4B"/>
                </a:solidFill>
                <a:latin typeface="Arial" pitchFamily="34" charset="0"/>
                <a:ea typeface="Arial" pitchFamily="34" charset="-122"/>
                <a:cs typeface="Arial" pitchFamily="34" charset="-120"/>
              </a:rPr>
              <a:t>Key results measure outcomes</a:t>
            </a:r>
            <a:endParaRPr lang="en-US" sz="3800" dirty="0"/>
          </a:p>
        </p:txBody>
      </p:sp>
      <p:sp>
        <p:nvSpPr>
          <p:cNvPr id="5" name="Shape 3"/>
          <p:cNvSpPr/>
          <p:nvPr/>
        </p:nvSpPr>
        <p:spPr>
          <a:xfrm>
            <a:off x="822960" y="2514600"/>
            <a:ext cx="3332378" cy="3337560"/>
          </a:xfrm>
          <a:prstGeom prst="roundRect">
            <a:avLst>
              <a:gd name="adj" fmla="val 5488"/>
            </a:avLst>
          </a:prstGeom>
          <a:solidFill>
            <a:srgbClr val="DFE1F2"/>
          </a:solidFill>
          <a:ln/>
        </p:spPr>
      </p:sp>
      <p:sp>
        <p:nvSpPr>
          <p:cNvPr id="6" name="Text 4"/>
          <p:cNvSpPr/>
          <p:nvPr/>
        </p:nvSpPr>
        <p:spPr>
          <a:xfrm>
            <a:off x="1143000"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Outcomes, not tasks</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“Launch the help centre” is a task. “Cut monthly support tickets from 120 to 60” is a key result.</a:t>
            </a:r>
            <a:endParaRPr lang="en-US" sz="1500" dirty="0"/>
          </a:p>
        </p:txBody>
      </p:sp>
      <p:sp>
        <p:nvSpPr>
          <p:cNvPr id="9" name="Shape 7"/>
          <p:cNvSpPr/>
          <p:nvPr/>
        </p:nvSpPr>
        <p:spPr>
          <a:xfrm>
            <a:off x="4429658" y="2514600"/>
            <a:ext cx="3332378" cy="3337560"/>
          </a:xfrm>
          <a:prstGeom prst="roundRect">
            <a:avLst>
              <a:gd name="adj" fmla="val 5488"/>
            </a:avLst>
          </a:prstGeom>
          <a:solidFill>
            <a:srgbClr val="DFE1F2"/>
          </a:solidFill>
          <a:ln/>
        </p:spPr>
      </p:sp>
      <p:sp>
        <p:nvSpPr>
          <p:cNvPr id="10" name="Text 8"/>
          <p:cNvSpPr/>
          <p:nvPr/>
        </p:nvSpPr>
        <p:spPr>
          <a:xfrm>
            <a:off x="4749698"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Three to five per objective</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Each needs a number, a baseline and a target. If you can’t tell at quarter end whether you hit it, rewrite it.</a:t>
            </a:r>
            <a:endParaRPr lang="en-US" sz="1500" dirty="0"/>
          </a:p>
        </p:txBody>
      </p:sp>
      <p:sp>
        <p:nvSpPr>
          <p:cNvPr id="13" name="Shape 11"/>
          <p:cNvSpPr/>
          <p:nvPr/>
        </p:nvSpPr>
        <p:spPr>
          <a:xfrm>
            <a:off x="8036357" y="2514600"/>
            <a:ext cx="3332378" cy="3337560"/>
          </a:xfrm>
          <a:prstGeom prst="roundRect">
            <a:avLst>
              <a:gd name="adj" fmla="val 5488"/>
            </a:avLst>
          </a:prstGeom>
          <a:solidFill>
            <a:srgbClr val="DFE1F2"/>
          </a:solidFill>
          <a:ln/>
        </p:spPr>
      </p:sp>
      <p:sp>
        <p:nvSpPr>
          <p:cNvPr id="14" name="Text 12"/>
          <p:cNvSpPr/>
          <p:nvPr/>
        </p:nvSpPr>
        <p:spPr>
          <a:xfrm>
            <a:off x="8356397"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Pair measures that balance</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Match a speed measure with a quality one, such as tickets closed and customer satisfaction, so neither gets gamed.</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6B6E9E"/>
                </a:solidFill>
                <a:latin typeface="Arial" pitchFamily="34" charset="0"/>
                <a:ea typeface="Arial" pitchFamily="34" charset="-122"/>
                <a:cs typeface="Arial" pitchFamily="34" charset="-120"/>
              </a:rPr>
              <a:t>OKR planning</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5B5BD6"/>
                </a:solidFill>
                <a:latin typeface="Arial" pitchFamily="34" charset="0"/>
                <a:ea typeface="Arial" pitchFamily="34" charset="-122"/>
                <a:cs typeface="Arial" pitchFamily="34" charset="-120"/>
              </a:rPr>
              <a:t>3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1E1F4B"/>
                </a:solidFill>
                <a:latin typeface="Arial" pitchFamily="34" charset="0"/>
                <a:ea typeface="Arial" pitchFamily="34" charset="-122"/>
                <a:cs typeface="Arial" pitchFamily="34" charset="-120"/>
              </a:rPr>
              <a:t>Score, review and commit</a:t>
            </a:r>
            <a:endParaRPr lang="en-US" sz="3800" dirty="0"/>
          </a:p>
        </p:txBody>
      </p:sp>
      <p:sp>
        <p:nvSpPr>
          <p:cNvPr id="5" name="Shape 3"/>
          <p:cNvSpPr/>
          <p:nvPr/>
        </p:nvSpPr>
        <p:spPr>
          <a:xfrm>
            <a:off x="822960" y="2514600"/>
            <a:ext cx="3332378" cy="3337560"/>
          </a:xfrm>
          <a:prstGeom prst="roundRect">
            <a:avLst>
              <a:gd name="adj" fmla="val 5488"/>
            </a:avLst>
          </a:prstGeom>
          <a:solidFill>
            <a:srgbClr val="DFE1F2"/>
          </a:solidFill>
          <a:ln/>
        </p:spPr>
      </p:sp>
      <p:sp>
        <p:nvSpPr>
          <p:cNvPr id="6" name="Text 4"/>
          <p:cNvSpPr/>
          <p:nvPr/>
        </p:nvSpPr>
        <p:spPr>
          <a:xfrm>
            <a:off x="1143000"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Score from 0 to 1.0</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Score each key result at quarter end. For stretch goals around 0.7 is a good result; always hitting 1.0 means aiming low.</a:t>
            </a:r>
            <a:endParaRPr lang="en-US" sz="1500" dirty="0"/>
          </a:p>
        </p:txBody>
      </p:sp>
      <p:sp>
        <p:nvSpPr>
          <p:cNvPr id="9" name="Shape 7"/>
          <p:cNvSpPr/>
          <p:nvPr/>
        </p:nvSpPr>
        <p:spPr>
          <a:xfrm>
            <a:off x="4429658" y="2514600"/>
            <a:ext cx="3332378" cy="3337560"/>
          </a:xfrm>
          <a:prstGeom prst="roundRect">
            <a:avLst>
              <a:gd name="adj" fmla="val 5488"/>
            </a:avLst>
          </a:prstGeom>
          <a:solidFill>
            <a:srgbClr val="DFE1F2"/>
          </a:solidFill>
          <a:ln/>
        </p:spPr>
      </p:sp>
      <p:sp>
        <p:nvSpPr>
          <p:cNvPr id="10" name="Text 8"/>
          <p:cNvSpPr/>
          <p:nvPr/>
        </p:nvSpPr>
        <p:spPr>
          <a:xfrm>
            <a:off x="4749698"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Mark committed or stretch</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Committed OKRs are expected to reach 1.0. Stretch ones are ambitious on purpose. Label each so nobody is surprised.</a:t>
            </a:r>
            <a:endParaRPr lang="en-US" sz="1500" dirty="0"/>
          </a:p>
        </p:txBody>
      </p:sp>
      <p:sp>
        <p:nvSpPr>
          <p:cNvPr id="13" name="Shape 11"/>
          <p:cNvSpPr/>
          <p:nvPr/>
        </p:nvSpPr>
        <p:spPr>
          <a:xfrm>
            <a:off x="8036357" y="2514600"/>
            <a:ext cx="3332378" cy="3337560"/>
          </a:xfrm>
          <a:prstGeom prst="roundRect">
            <a:avLst>
              <a:gd name="adj" fmla="val 5488"/>
            </a:avLst>
          </a:prstGeom>
          <a:solidFill>
            <a:srgbClr val="DFE1F2"/>
          </a:solidFill>
          <a:ln/>
        </p:spPr>
      </p:sp>
      <p:sp>
        <p:nvSpPr>
          <p:cNvPr id="14" name="Text 12"/>
          <p:cNvSpPr/>
          <p:nvPr/>
        </p:nvSpPr>
        <p:spPr>
          <a:xfrm>
            <a:off x="8356397"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Check in every week or two</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Update your confidence on each key result regularly. A short check-in catches drift while there’s still time to act.</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6B6E9E"/>
                </a:solidFill>
                <a:latin typeface="Arial" pitchFamily="34" charset="0"/>
                <a:ea typeface="Arial" pitchFamily="34" charset="-122"/>
                <a:cs typeface="Arial" pitchFamily="34" charset="-120"/>
              </a:rPr>
              <a:t>OKR planning</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5B5BD6">
              <a:alpha val="14000"/>
            </a:srgbClr>
          </a:solidFill>
          <a:ln/>
        </p:spPr>
      </p:sp>
      <p:sp>
        <p:nvSpPr>
          <p:cNvPr id="3" name="Shape 1"/>
          <p:cNvSpPr/>
          <p:nvPr/>
        </p:nvSpPr>
        <p:spPr>
          <a:xfrm>
            <a:off x="10225735" y="4983480"/>
            <a:ext cx="1005840" cy="1005840"/>
          </a:xfrm>
          <a:prstGeom prst="ellipse">
            <a:avLst/>
          </a:prstGeom>
          <a:ln w="76200">
            <a:solidFill>
              <a:srgbClr val="5B5BD6">
                <a:alpha val="45000"/>
              </a:srgbClr>
            </a:solidFill>
            <a:prstDash val="solid"/>
          </a:ln>
        </p:spPr>
      </p:sp>
      <p:sp>
        <p:nvSpPr>
          <p:cNvPr id="4" name="Text 2"/>
          <p:cNvSpPr/>
          <p:nvPr/>
        </p:nvSpPr>
        <p:spPr>
          <a:xfrm>
            <a:off x="822960" y="1828800"/>
            <a:ext cx="2103120" cy="2103120"/>
          </a:xfrm>
          <a:prstGeom prst="roundRect">
            <a:avLst>
              <a:gd name="adj" fmla="val 15217"/>
            </a:avLst>
          </a:prstGeom>
          <a:solidFill>
            <a:srgbClr val="5B5BD6"/>
          </a:solidFill>
          <a:ln/>
        </p:spPr>
        <p:txBody>
          <a:bodyPr wrap="square" lIns="0" tIns="0" rIns="0" bIns="0" rtlCol="0" anchor="ctr"/>
          <a:lstStyle/>
          <a:p>
            <a:pPr algn="ctr" indent="0" marL="0">
              <a:buNone/>
            </a:pPr>
            <a:r>
              <a:rPr lang="en-US" sz="12000" b="1" dirty="0">
                <a:solidFill>
                  <a:srgbClr val="FFFFFF"/>
                </a:solidFill>
                <a:latin typeface="Arial" pitchFamily="34" charset="0"/>
                <a:ea typeface="Arial" pitchFamily="34" charset="-122"/>
                <a:cs typeface="Arial" pitchFamily="34" charset="-120"/>
              </a:rPr>
              <a:t>?</a:t>
            </a:r>
            <a:endParaRPr lang="en-US" sz="12000" dirty="0"/>
          </a:p>
        </p:txBody>
      </p:sp>
      <p:sp>
        <p:nvSpPr>
          <p:cNvPr id="5" name="Text 3"/>
          <p:cNvSpPr/>
          <p:nvPr/>
        </p:nvSpPr>
        <p:spPr>
          <a:xfrm>
            <a:off x="3474720" y="1828800"/>
            <a:ext cx="6400800" cy="365760"/>
          </a:xfrm>
          <a:prstGeom prst="rect">
            <a:avLst/>
          </a:prstGeom>
          <a:noFill/>
          <a:ln/>
        </p:spPr>
        <p:txBody>
          <a:bodyPr wrap="square" lIns="0" tIns="0" rIns="0" bIns="0" rtlCol="0" anchor="t"/>
          <a:lstStyle/>
          <a:p>
            <a:pPr indent="0" marL="0">
              <a:buNone/>
            </a:pPr>
            <a:r>
              <a:rPr lang="en-US" sz="1400" b="1" spc="300" kern="0" dirty="0">
                <a:solidFill>
                  <a:srgbClr val="5B5BD6"/>
                </a:solidFill>
                <a:latin typeface="Arial" pitchFamily="34" charset="0"/>
                <a:ea typeface="Arial" pitchFamily="34" charset="-122"/>
                <a:cs typeface="Arial" pitchFamily="34" charset="-120"/>
              </a:rPr>
              <a:t>DISCUSS</a:t>
            </a:r>
            <a:endParaRPr lang="en-US" sz="1400" dirty="0"/>
          </a:p>
        </p:txBody>
      </p:sp>
      <p:sp>
        <p:nvSpPr>
          <p:cNvPr id="6" name="Text 4"/>
          <p:cNvSpPr/>
          <p:nvPr/>
        </p:nvSpPr>
        <p:spPr>
          <a:xfrm>
            <a:off x="3474720" y="2286000"/>
            <a:ext cx="7498080" cy="2286000"/>
          </a:xfrm>
          <a:prstGeom prst="rect">
            <a:avLst/>
          </a:prstGeom>
          <a:noFill/>
          <a:ln/>
        </p:spPr>
        <p:txBody>
          <a:bodyPr wrap="square" lIns="0" tIns="0" rIns="0" bIns="0" rtlCol="0" anchor="t"/>
          <a:lstStyle/>
          <a:p>
            <a:pPr indent="0" marL="0">
              <a:lnSpc>
                <a:spcPct val="105000"/>
              </a:lnSpc>
              <a:buNone/>
            </a:pPr>
            <a:r>
              <a:rPr lang="en-US" sz="3400" b="1" dirty="0">
                <a:solidFill>
                  <a:srgbClr val="1E1F4B"/>
                </a:solidFill>
                <a:latin typeface="Arial" pitchFamily="34" charset="0"/>
                <a:ea typeface="Arial" pitchFamily="34" charset="-122"/>
                <a:cs typeface="Arial" pitchFamily="34" charset="-120"/>
              </a:rPr>
              <a:t>What one outcome would make this quarter a success?</a:t>
            </a:r>
            <a:endParaRPr lang="en-US" sz="3400" dirty="0"/>
          </a:p>
        </p:txBody>
      </p:sp>
      <p:sp>
        <p:nvSpPr>
          <p:cNvPr id="7" name="Shape 5"/>
          <p:cNvSpPr/>
          <p:nvPr/>
        </p:nvSpPr>
        <p:spPr>
          <a:xfrm>
            <a:off x="3474720" y="4983480"/>
            <a:ext cx="457200" cy="73152"/>
          </a:xfrm>
          <a:prstGeom prst="roundRect">
            <a:avLst>
              <a:gd name="adj" fmla="val 50000"/>
            </a:avLst>
          </a:prstGeom>
          <a:solidFill>
            <a:srgbClr val="5B5BD6"/>
          </a:solidFill>
          <a:ln/>
        </p:spPr>
      </p:sp>
      <p:sp>
        <p:nvSpPr>
          <p:cNvPr id="8" name="Text 6"/>
          <p:cNvSpPr/>
          <p:nvPr/>
        </p:nvSpPr>
        <p:spPr>
          <a:xfrm>
            <a:off x="4160520" y="4818888"/>
            <a:ext cx="6766560" cy="411480"/>
          </a:xfrm>
          <a:prstGeom prst="rect">
            <a:avLst/>
          </a:prstGeom>
          <a:noFill/>
          <a:ln/>
        </p:spPr>
        <p:txBody>
          <a:bodyPr wrap="square" lIns="0" tIns="0" rIns="0" bIns="0" rtlCol="0" anchor="ctr"/>
          <a:lstStyle/>
          <a:p>
            <a:pPr indent="0" marL="0">
              <a:buNone/>
            </a:pPr>
            <a:r>
              <a:rPr lang="en-US" sz="1800" dirty="0">
                <a:solidFill>
                  <a:srgbClr val="6B6E9E"/>
                </a:solidFill>
                <a:latin typeface="Arial" pitchFamily="34" charset="0"/>
                <a:ea typeface="Arial" pitchFamily="34" charset="-122"/>
                <a:cs typeface="Arial" pitchFamily="34" charset="-120"/>
              </a:rPr>
              <a:t>5 minutes alone, then draft in pairs</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932688" cy="384048"/>
          </a:xfrm>
          <a:prstGeom prst="roundRect">
            <a:avLst>
              <a:gd name="adj" fmla="val 47619"/>
            </a:avLst>
          </a:prstGeom>
          <a:solidFill>
            <a:srgbClr val="5B5BD6"/>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QUIZ</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1E1F4B"/>
                </a:solidFill>
                <a:latin typeface="Arial" pitchFamily="34" charset="0"/>
                <a:ea typeface="Arial" pitchFamily="34" charset="-122"/>
                <a:cs typeface="Arial" pitchFamily="34" charset="-120"/>
              </a:rPr>
              <a:t>Which of these is a key result, not a task?</a:t>
            </a:r>
            <a:endParaRPr lang="en-US" sz="3800" dirty="0"/>
          </a:p>
        </p:txBody>
      </p:sp>
      <p:sp>
        <p:nvSpPr>
          <p:cNvPr id="5" name="Shape 3"/>
          <p:cNvSpPr/>
          <p:nvPr/>
        </p:nvSpPr>
        <p:spPr>
          <a:xfrm>
            <a:off x="822960" y="3200400"/>
            <a:ext cx="5144872" cy="914400"/>
          </a:xfrm>
          <a:prstGeom prst="roundRect">
            <a:avLst>
              <a:gd name="adj" fmla="val 16000"/>
            </a:avLst>
          </a:prstGeom>
          <a:solidFill>
            <a:srgbClr val="DFE1F2"/>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Launch a new help centre</a:t>
            </a:r>
            <a:endParaRPr lang="en-US" sz="2200" dirty="0"/>
          </a:p>
        </p:txBody>
      </p:sp>
      <p:sp>
        <p:nvSpPr>
          <p:cNvPr id="8" name="Shape 6"/>
          <p:cNvSpPr/>
          <p:nvPr/>
        </p:nvSpPr>
        <p:spPr>
          <a:xfrm>
            <a:off x="6223864" y="3200400"/>
            <a:ext cx="5144872" cy="914400"/>
          </a:xfrm>
          <a:prstGeom prst="roundRect">
            <a:avLst>
              <a:gd name="adj" fmla="val 16000"/>
            </a:avLst>
          </a:prstGeom>
          <a:solidFill>
            <a:srgbClr val="DFE1F2"/>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Hire a support lead</a:t>
            </a:r>
            <a:endParaRPr lang="en-US" sz="2200" dirty="0"/>
          </a:p>
        </p:txBody>
      </p:sp>
      <p:sp>
        <p:nvSpPr>
          <p:cNvPr id="11" name="Shape 9"/>
          <p:cNvSpPr/>
          <p:nvPr/>
        </p:nvSpPr>
        <p:spPr>
          <a:xfrm>
            <a:off x="822960" y="4297680"/>
            <a:ext cx="5144872" cy="914400"/>
          </a:xfrm>
          <a:prstGeom prst="roundRect">
            <a:avLst>
              <a:gd name="adj" fmla="val 16000"/>
            </a:avLst>
          </a:prstGeom>
          <a:solidFill>
            <a:srgbClr val="DFE1F2"/>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Halve monthly support tickets</a:t>
            </a:r>
            <a:endParaRPr lang="en-US" sz="2200" dirty="0"/>
          </a:p>
        </p:txBody>
      </p:sp>
      <p:sp>
        <p:nvSpPr>
          <p:cNvPr id="14" name="Shape 12"/>
          <p:cNvSpPr/>
          <p:nvPr/>
        </p:nvSpPr>
        <p:spPr>
          <a:xfrm>
            <a:off x="6223864" y="4297680"/>
            <a:ext cx="5144872" cy="914400"/>
          </a:xfrm>
          <a:prstGeom prst="roundRect">
            <a:avLst>
              <a:gd name="adj" fmla="val 16000"/>
            </a:avLst>
          </a:prstGeom>
          <a:solidFill>
            <a:srgbClr val="DFE1F2"/>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Run a customer survey</a:t>
            </a:r>
            <a:endParaRPr lang="en-US" sz="2200" dirty="0"/>
          </a:p>
        </p:txBody>
      </p:sp>
      <p:sp>
        <p:nvSpPr>
          <p:cNvPr id="17" name="Text 15"/>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6B6E9E"/>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1170432" cy="384048"/>
          </a:xfrm>
          <a:prstGeom prst="roundRect">
            <a:avLst>
              <a:gd name="adj" fmla="val 47619"/>
            </a:avLst>
          </a:prstGeom>
          <a:solidFill>
            <a:srgbClr val="5B5BD6"/>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ANSWER</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1E1F4B"/>
                </a:solidFill>
                <a:latin typeface="Arial" pitchFamily="34" charset="0"/>
                <a:ea typeface="Arial" pitchFamily="34" charset="-122"/>
                <a:cs typeface="Arial" pitchFamily="34" charset="-120"/>
              </a:rPr>
              <a:t>Which of these is a key result, not a task?</a:t>
            </a:r>
            <a:endParaRPr lang="en-US" sz="3800" dirty="0"/>
          </a:p>
        </p:txBody>
      </p:sp>
      <p:sp>
        <p:nvSpPr>
          <p:cNvPr id="5" name="Shape 3"/>
          <p:cNvSpPr/>
          <p:nvPr/>
        </p:nvSpPr>
        <p:spPr>
          <a:xfrm>
            <a:off x="822960" y="3200400"/>
            <a:ext cx="5144872" cy="914400"/>
          </a:xfrm>
          <a:prstGeom prst="roundRect">
            <a:avLst>
              <a:gd name="adj" fmla="val 16000"/>
            </a:avLst>
          </a:prstGeom>
          <a:solidFill>
            <a:srgbClr val="DFE1F2"/>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5B5BD6">
                    <a:alpha val="50000"/>
                  </a:srgbClr>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1E1F4B">
                    <a:alpha val="50000"/>
                  </a:srgbClr>
                </a:solidFill>
                <a:latin typeface="Arial" pitchFamily="34" charset="0"/>
                <a:ea typeface="Arial" pitchFamily="34" charset="-122"/>
                <a:cs typeface="Arial" pitchFamily="34" charset="-120"/>
              </a:rPr>
              <a:t>Launch a new help centre</a:t>
            </a:r>
            <a:endParaRPr lang="en-US" sz="2200" dirty="0"/>
          </a:p>
        </p:txBody>
      </p:sp>
      <p:sp>
        <p:nvSpPr>
          <p:cNvPr id="8" name="Shape 6"/>
          <p:cNvSpPr/>
          <p:nvPr/>
        </p:nvSpPr>
        <p:spPr>
          <a:xfrm>
            <a:off x="6223864" y="3200400"/>
            <a:ext cx="5144872" cy="914400"/>
          </a:xfrm>
          <a:prstGeom prst="roundRect">
            <a:avLst>
              <a:gd name="adj" fmla="val 16000"/>
            </a:avLst>
          </a:prstGeom>
          <a:solidFill>
            <a:srgbClr val="DFE1F2"/>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5B5BD6">
                    <a:alpha val="50000"/>
                  </a:srgbClr>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1E1F4B">
                    <a:alpha val="50000"/>
                  </a:srgbClr>
                </a:solidFill>
                <a:latin typeface="Arial" pitchFamily="34" charset="0"/>
                <a:ea typeface="Arial" pitchFamily="34" charset="-122"/>
                <a:cs typeface="Arial" pitchFamily="34" charset="-120"/>
              </a:rPr>
              <a:t>Hire a support lead</a:t>
            </a:r>
            <a:endParaRPr lang="en-US" sz="2200" dirty="0"/>
          </a:p>
        </p:txBody>
      </p:sp>
      <p:sp>
        <p:nvSpPr>
          <p:cNvPr id="11" name="Shape 9"/>
          <p:cNvSpPr/>
          <p:nvPr/>
        </p:nvSpPr>
        <p:spPr>
          <a:xfrm>
            <a:off x="822960" y="4297680"/>
            <a:ext cx="5144872" cy="914400"/>
          </a:xfrm>
          <a:prstGeom prst="roundRect">
            <a:avLst>
              <a:gd name="adj" fmla="val 16000"/>
            </a:avLst>
          </a:prstGeom>
          <a:solidFill>
            <a:srgbClr val="5B5BD6"/>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Halve monthly support tickets</a:t>
            </a:r>
            <a:endParaRPr lang="en-US" sz="2200" dirty="0"/>
          </a:p>
        </p:txBody>
      </p:sp>
      <p:sp>
        <p:nvSpPr>
          <p:cNvPr id="14" name="Shape 12"/>
          <p:cNvSpPr/>
          <p:nvPr/>
        </p:nvSpPr>
        <p:spPr>
          <a:xfrm>
            <a:off x="6223864" y="4297680"/>
            <a:ext cx="5144872" cy="914400"/>
          </a:xfrm>
          <a:prstGeom prst="roundRect">
            <a:avLst>
              <a:gd name="adj" fmla="val 16000"/>
            </a:avLst>
          </a:prstGeom>
          <a:solidFill>
            <a:srgbClr val="DFE1F2"/>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5B5BD6">
                    <a:alpha val="50000"/>
                  </a:srgbClr>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1E1F4B">
                    <a:alpha val="50000"/>
                  </a:srgbClr>
                </a:solidFill>
                <a:latin typeface="Arial" pitchFamily="34" charset="0"/>
                <a:ea typeface="Arial" pitchFamily="34" charset="-122"/>
                <a:cs typeface="Arial" pitchFamily="34" charset="-120"/>
              </a:rPr>
              <a:t>Run a customer survey</a:t>
            </a:r>
            <a:endParaRPr lang="en-US" sz="2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1E1F4B"/>
                </a:solidFill>
                <a:latin typeface="Arial" pitchFamily="34" charset="0"/>
                <a:ea typeface="Arial" pitchFamily="34" charset="-122"/>
                <a:cs typeface="Arial" pitchFamily="34" charset="-120"/>
              </a:rPr>
              <a:t>Key takeaways</a:t>
            </a:r>
            <a:endParaRPr lang="en-US" sz="4000" dirty="0"/>
          </a:p>
        </p:txBody>
      </p:sp>
      <p:sp>
        <p:nvSpPr>
          <p:cNvPr id="4" name="Shape 2"/>
          <p:cNvSpPr/>
          <p:nvPr/>
        </p:nvSpPr>
        <p:spPr>
          <a:xfrm>
            <a:off x="4754880" y="914400"/>
            <a:ext cx="6613855" cy="1444752"/>
          </a:xfrm>
          <a:prstGeom prst="roundRect">
            <a:avLst>
              <a:gd name="adj" fmla="val 11392"/>
            </a:avLst>
          </a:prstGeom>
          <a:solidFill>
            <a:srgbClr val="DFE1F2"/>
          </a:solidFill>
          <a:ln/>
        </p:spPr>
      </p:sp>
      <p:sp>
        <p:nvSpPr>
          <p:cNvPr id="5" name="Text 3"/>
          <p:cNvSpPr/>
          <p:nvPr/>
        </p:nvSpPr>
        <p:spPr>
          <a:xfrm>
            <a:off x="5074920" y="1362456"/>
            <a:ext cx="548640" cy="548640"/>
          </a:xfrm>
          <a:prstGeom prst="ellipse">
            <a:avLst/>
          </a:prstGeom>
          <a:solidFill>
            <a:srgbClr val="5B5BD6"/>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6" name="Text 4"/>
          <p:cNvSpPr/>
          <p:nvPr/>
        </p:nvSpPr>
        <p:spPr>
          <a:xfrm>
            <a:off x="5897880" y="1097280"/>
            <a:ext cx="5150815" cy="1078992"/>
          </a:xfrm>
          <a:prstGeom prst="rect">
            <a:avLst/>
          </a:prstGeom>
          <a:noFill/>
          <a:ln/>
        </p:spPr>
        <p:txBody>
          <a:bodyPr wrap="square" lIns="0" tIns="0" rIns="0" bIns="0" rtlCol="0" anchor="ctr"/>
          <a:lstStyle/>
          <a:p>
            <a:pPr indent="0" marL="0">
              <a:buNone/>
            </a:pPr>
            <a:r>
              <a:rPr lang="en-US" sz="2200" b="1" dirty="0">
                <a:solidFill>
                  <a:srgbClr val="1E1F4B"/>
                </a:solidFill>
                <a:latin typeface="Arial" pitchFamily="34" charset="0"/>
                <a:ea typeface="Arial" pitchFamily="34" charset="-122"/>
                <a:cs typeface="Arial" pitchFamily="34" charset="-120"/>
              </a:rPr>
              <a:t>Few objectives, real focus</a:t>
            </a:r>
            <a:endParaRPr lang="en-US" sz="2200" dirty="0"/>
          </a:p>
        </p:txBody>
      </p:sp>
      <p:sp>
        <p:nvSpPr>
          <p:cNvPr id="7" name="Shape 5"/>
          <p:cNvSpPr/>
          <p:nvPr/>
        </p:nvSpPr>
        <p:spPr>
          <a:xfrm>
            <a:off x="4754880" y="2578608"/>
            <a:ext cx="6613855" cy="1444752"/>
          </a:xfrm>
          <a:prstGeom prst="roundRect">
            <a:avLst>
              <a:gd name="adj" fmla="val 11392"/>
            </a:avLst>
          </a:prstGeom>
          <a:solidFill>
            <a:srgbClr val="DFE1F2"/>
          </a:solidFill>
          <a:ln/>
        </p:spPr>
      </p:sp>
      <p:sp>
        <p:nvSpPr>
          <p:cNvPr id="8" name="Text 6"/>
          <p:cNvSpPr/>
          <p:nvPr/>
        </p:nvSpPr>
        <p:spPr>
          <a:xfrm>
            <a:off x="5074920" y="3026664"/>
            <a:ext cx="548640" cy="548640"/>
          </a:xfrm>
          <a:prstGeom prst="ellipse">
            <a:avLst/>
          </a:prstGeom>
          <a:solidFill>
            <a:srgbClr val="5B5BD6"/>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9" name="Text 7"/>
          <p:cNvSpPr/>
          <p:nvPr/>
        </p:nvSpPr>
        <p:spPr>
          <a:xfrm>
            <a:off x="5897880" y="2761488"/>
            <a:ext cx="5150815" cy="1078992"/>
          </a:xfrm>
          <a:prstGeom prst="rect">
            <a:avLst/>
          </a:prstGeom>
          <a:noFill/>
          <a:ln/>
        </p:spPr>
        <p:txBody>
          <a:bodyPr wrap="square" lIns="0" tIns="0" rIns="0" bIns="0" rtlCol="0" anchor="ctr"/>
          <a:lstStyle/>
          <a:p>
            <a:pPr indent="0" marL="0">
              <a:buNone/>
            </a:pPr>
            <a:r>
              <a:rPr lang="en-US" sz="2200" b="1" dirty="0">
                <a:solidFill>
                  <a:srgbClr val="1E1F4B"/>
                </a:solidFill>
                <a:latin typeface="Arial" pitchFamily="34" charset="0"/>
                <a:ea typeface="Arial" pitchFamily="34" charset="-122"/>
                <a:cs typeface="Arial" pitchFamily="34" charset="-120"/>
              </a:rPr>
              <a:t>Key results measure outcomes</a:t>
            </a:r>
            <a:endParaRPr lang="en-US" sz="2200" dirty="0"/>
          </a:p>
        </p:txBody>
      </p:sp>
      <p:sp>
        <p:nvSpPr>
          <p:cNvPr id="10" name="Shape 8"/>
          <p:cNvSpPr/>
          <p:nvPr/>
        </p:nvSpPr>
        <p:spPr>
          <a:xfrm>
            <a:off x="4754880" y="4242816"/>
            <a:ext cx="6613855" cy="1444752"/>
          </a:xfrm>
          <a:prstGeom prst="roundRect">
            <a:avLst>
              <a:gd name="adj" fmla="val 11392"/>
            </a:avLst>
          </a:prstGeom>
          <a:solidFill>
            <a:srgbClr val="DFE1F2"/>
          </a:solidFill>
          <a:ln/>
        </p:spPr>
      </p:sp>
      <p:sp>
        <p:nvSpPr>
          <p:cNvPr id="11" name="Text 9"/>
          <p:cNvSpPr/>
          <p:nvPr/>
        </p:nvSpPr>
        <p:spPr>
          <a:xfrm>
            <a:off x="5074920" y="4690872"/>
            <a:ext cx="548640" cy="548640"/>
          </a:xfrm>
          <a:prstGeom prst="ellipse">
            <a:avLst/>
          </a:prstGeom>
          <a:solidFill>
            <a:srgbClr val="5B5BD6"/>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2" name="Text 10"/>
          <p:cNvSpPr/>
          <p:nvPr/>
        </p:nvSpPr>
        <p:spPr>
          <a:xfrm>
            <a:off x="5897880" y="4425696"/>
            <a:ext cx="5150815" cy="1078992"/>
          </a:xfrm>
          <a:prstGeom prst="rect">
            <a:avLst/>
          </a:prstGeom>
          <a:noFill/>
          <a:ln/>
        </p:spPr>
        <p:txBody>
          <a:bodyPr wrap="square" lIns="0" tIns="0" rIns="0" bIns="0" rtlCol="0" anchor="ctr"/>
          <a:lstStyle/>
          <a:p>
            <a:pPr indent="0" marL="0">
              <a:buNone/>
            </a:pPr>
            <a:r>
              <a:rPr lang="en-US" sz="2200" b="1" dirty="0">
                <a:solidFill>
                  <a:srgbClr val="1E1F4B"/>
                </a:solidFill>
                <a:latin typeface="Arial" pitchFamily="34" charset="0"/>
                <a:ea typeface="Arial" pitchFamily="34" charset="-122"/>
                <a:cs typeface="Arial" pitchFamily="34" charset="-120"/>
              </a:rPr>
              <a:t>Check in every week or two</a:t>
            </a:r>
            <a:endParaRPr lang="en-US" sz="2200" dirty="0"/>
          </a:p>
        </p:txBody>
      </p:sp>
      <p:sp>
        <p:nvSpPr>
          <p:cNvPr id="13" name="Text 11"/>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6B6E9E"/>
                </a:solidFill>
                <a:latin typeface="Arial" pitchFamily="34" charset="0"/>
                <a:ea typeface="Arial" pitchFamily="34" charset="-122"/>
                <a:cs typeface="Arial" pitchFamily="34" charset="-120"/>
              </a:rPr>
              <a:t>OKR planning</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932688" cy="384048"/>
          </a:xfrm>
          <a:prstGeom prst="roundRect">
            <a:avLst>
              <a:gd name="adj" fmla="val 47619"/>
            </a:avLst>
          </a:prstGeom>
          <a:solidFill>
            <a:srgbClr val="5B5BD6"/>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1984248" y="822960"/>
            <a:ext cx="2011680" cy="384048"/>
          </a:xfrm>
          <a:prstGeom prst="rect">
            <a:avLst/>
          </a:prstGeom>
          <a:noFill/>
          <a:ln/>
        </p:spPr>
        <p:txBody>
          <a:bodyPr wrap="square" lIns="0" tIns="0" rIns="0" bIns="0" rtlCol="0" anchor="ctr"/>
          <a:lstStyle/>
          <a:p>
            <a:pPr indent="0" marL="0">
              <a:buNone/>
            </a:pPr>
            <a:r>
              <a:rPr lang="en-US" sz="1400" dirty="0">
                <a:solidFill>
                  <a:srgbClr val="6B6E9E"/>
                </a:solidFill>
                <a:latin typeface="Arial" pitchFamily="34" charset="0"/>
                <a:ea typeface="Arial" pitchFamily="34" charset="-122"/>
                <a:cs typeface="Arial" pitchFamily="34" charset="-120"/>
              </a:rPr>
              <a:t>Anonymous</a:t>
            </a:r>
            <a:endParaRPr lang="en-US" sz="1400" dirty="0"/>
          </a:p>
        </p:txBody>
      </p:sp>
      <p:sp>
        <p:nvSpPr>
          <p:cNvPr id="5" name="Text 3"/>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1E1F4B"/>
                </a:solidFill>
                <a:latin typeface="Arial" pitchFamily="34" charset="0"/>
                <a:ea typeface="Arial" pitchFamily="34" charset="-122"/>
                <a:cs typeface="Arial" pitchFamily="34" charset="-120"/>
              </a:rPr>
              <a:t>How confident are you in this quarter’s OKRs?</a:t>
            </a:r>
            <a:endParaRPr lang="en-US" sz="3800" dirty="0"/>
          </a:p>
        </p:txBody>
      </p:sp>
      <p:sp>
        <p:nvSpPr>
          <p:cNvPr id="6" name="Shape 4"/>
          <p:cNvSpPr/>
          <p:nvPr/>
        </p:nvSpPr>
        <p:spPr>
          <a:xfrm>
            <a:off x="822960" y="3200400"/>
            <a:ext cx="5144872" cy="914400"/>
          </a:xfrm>
          <a:prstGeom prst="roundRect">
            <a:avLst>
              <a:gd name="adj" fmla="val 16000"/>
            </a:avLst>
          </a:prstGeom>
          <a:solidFill>
            <a:srgbClr val="DFE1F2"/>
          </a:solidFill>
          <a:ln/>
        </p:spPr>
      </p:sp>
      <p:sp>
        <p:nvSpPr>
          <p:cNvPr id="7" name="Text 5"/>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A</a:t>
            </a:r>
            <a:endParaRPr lang="en-US" sz="2200" dirty="0"/>
          </a:p>
        </p:txBody>
      </p:sp>
      <p:sp>
        <p:nvSpPr>
          <p:cNvPr id="8" name="Text 6"/>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Confident</a:t>
            </a:r>
            <a:endParaRPr lang="en-US" sz="2200" dirty="0"/>
          </a:p>
        </p:txBody>
      </p:sp>
      <p:sp>
        <p:nvSpPr>
          <p:cNvPr id="9" name="Shape 7"/>
          <p:cNvSpPr/>
          <p:nvPr/>
        </p:nvSpPr>
        <p:spPr>
          <a:xfrm>
            <a:off x="6223864" y="3200400"/>
            <a:ext cx="5144872" cy="914400"/>
          </a:xfrm>
          <a:prstGeom prst="roundRect">
            <a:avLst>
              <a:gd name="adj" fmla="val 16000"/>
            </a:avLst>
          </a:prstGeom>
          <a:solidFill>
            <a:srgbClr val="DFE1F2"/>
          </a:solidFill>
          <a:ln/>
        </p:spPr>
      </p:sp>
      <p:sp>
        <p:nvSpPr>
          <p:cNvPr id="10" name="Text 8"/>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B</a:t>
            </a:r>
            <a:endParaRPr lang="en-US" sz="2200" dirty="0"/>
          </a:p>
        </p:txBody>
      </p:sp>
      <p:sp>
        <p:nvSpPr>
          <p:cNvPr id="11" name="Text 9"/>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Fairly</a:t>
            </a:r>
            <a:endParaRPr lang="en-US" sz="2200" dirty="0"/>
          </a:p>
        </p:txBody>
      </p:sp>
      <p:sp>
        <p:nvSpPr>
          <p:cNvPr id="12" name="Shape 10"/>
          <p:cNvSpPr/>
          <p:nvPr/>
        </p:nvSpPr>
        <p:spPr>
          <a:xfrm>
            <a:off x="822960" y="4297680"/>
            <a:ext cx="5144872" cy="914400"/>
          </a:xfrm>
          <a:prstGeom prst="roundRect">
            <a:avLst>
              <a:gd name="adj" fmla="val 16000"/>
            </a:avLst>
          </a:prstGeom>
          <a:solidFill>
            <a:srgbClr val="DFE1F2"/>
          </a:solidFill>
          <a:ln/>
        </p:spPr>
      </p:sp>
      <p:sp>
        <p:nvSpPr>
          <p:cNvPr id="13" name="Text 11"/>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C</a:t>
            </a:r>
            <a:endParaRPr lang="en-US" sz="2200" dirty="0"/>
          </a:p>
        </p:txBody>
      </p:sp>
      <p:sp>
        <p:nvSpPr>
          <p:cNvPr id="14" name="Text 12"/>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Not yet</a:t>
            </a:r>
            <a:endParaRPr lang="en-US" sz="2200" dirty="0"/>
          </a:p>
        </p:txBody>
      </p:sp>
      <p:sp>
        <p:nvSpPr>
          <p:cNvPr id="15" name="Text 13"/>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6B6E9E"/>
                </a:solidFill>
                <a:latin typeface="Arial" pitchFamily="34" charset="0"/>
                <a:ea typeface="Arial" pitchFamily="34" charset="-122"/>
                <a:cs typeface="Arial" pitchFamily="34" charset="-120"/>
              </a:rPr>
              <a:t>Answer with your letter: A, B or C</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1E1F4B"/>
                </a:solidFill>
                <a:latin typeface="Arial" pitchFamily="34" charset="0"/>
                <a:ea typeface="Arial" pitchFamily="34" charset="-122"/>
                <a:cs typeface="Arial" pitchFamily="34" charset="-120"/>
              </a:rPr>
              <a:t>Next steps</a:t>
            </a:r>
            <a:endParaRPr lang="en-US" sz="4000" dirty="0"/>
          </a:p>
        </p:txBody>
      </p:sp>
      <p:sp>
        <p:nvSpPr>
          <p:cNvPr id="4" name="Shape 2"/>
          <p:cNvSpPr/>
          <p:nvPr/>
        </p:nvSpPr>
        <p:spPr>
          <a:xfrm>
            <a:off x="4754880" y="914400"/>
            <a:ext cx="6613855" cy="1444752"/>
          </a:xfrm>
          <a:prstGeom prst="roundRect">
            <a:avLst>
              <a:gd name="adj" fmla="val 11392"/>
            </a:avLst>
          </a:prstGeom>
          <a:solidFill>
            <a:srgbClr val="DFE1F2"/>
          </a:solidFill>
          <a:ln/>
        </p:spPr>
      </p:sp>
      <p:sp>
        <p:nvSpPr>
          <p:cNvPr id="5" name="Text 3"/>
          <p:cNvSpPr/>
          <p:nvPr/>
        </p:nvSpPr>
        <p:spPr>
          <a:xfrm>
            <a:off x="5074920" y="1362456"/>
            <a:ext cx="548640" cy="548640"/>
          </a:xfrm>
          <a:prstGeom prst="ellipse">
            <a:avLst/>
          </a:prstGeom>
          <a:solidFill>
            <a:srgbClr val="5B5BD6"/>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6" name="Text 4"/>
          <p:cNvSpPr/>
          <p:nvPr/>
        </p:nvSpPr>
        <p:spPr>
          <a:xfrm>
            <a:off x="5897880" y="1188720"/>
            <a:ext cx="5150815" cy="548640"/>
          </a:xfrm>
          <a:prstGeom prst="rect">
            <a:avLst/>
          </a:prstGeom>
          <a:noFill/>
          <a:ln/>
        </p:spPr>
        <p:txBody>
          <a:bodyPr wrap="square" lIns="0" tIns="0" rIns="0" bIns="0" rtlCol="0" anchor="t"/>
          <a:lstStyle/>
          <a:p>
            <a:pPr indent="0" marL="0">
              <a:buNone/>
            </a:pPr>
            <a:r>
              <a:rPr lang="en-US" sz="2200" b="1" dirty="0">
                <a:solidFill>
                  <a:srgbClr val="1E1F4B"/>
                </a:solidFill>
                <a:latin typeface="Arial" pitchFamily="34" charset="0"/>
                <a:ea typeface="Arial" pitchFamily="34" charset="-122"/>
                <a:cs typeface="Arial" pitchFamily="34" charset="-120"/>
              </a:rPr>
              <a:t>Draft key results for your area</a:t>
            </a:r>
            <a:endParaRPr lang="en-US" sz="2200" dirty="0"/>
          </a:p>
        </p:txBody>
      </p:sp>
      <p:sp>
        <p:nvSpPr>
          <p:cNvPr id="7" name="Text 5"/>
          <p:cNvSpPr/>
          <p:nvPr/>
        </p:nvSpPr>
        <p:spPr>
          <a:xfrm>
            <a:off x="5897880" y="1783080"/>
            <a:ext cx="5150815" cy="320040"/>
          </a:xfrm>
          <a:prstGeom prst="rect">
            <a:avLst/>
          </a:prstGeom>
          <a:noFill/>
          <a:ln/>
        </p:spPr>
        <p:txBody>
          <a:bodyPr wrap="square" lIns="0" tIns="0" rIns="0" bIns="0" rtlCol="0" anchor="t"/>
          <a:lstStyle/>
          <a:p>
            <a:pPr indent="0" marL="0">
              <a:buNone/>
            </a:pPr>
            <a:r>
              <a:rPr lang="en-US" sz="1300" dirty="0">
                <a:solidFill>
                  <a:srgbClr val="6B6E9E"/>
                </a:solidFill>
                <a:latin typeface="Arial" pitchFamily="34" charset="0"/>
                <a:ea typeface="Arial" pitchFamily="34" charset="-122"/>
                <a:cs typeface="Arial" pitchFamily="34" charset="-120"/>
              </a:rPr>
              <a:t>Owner: ____________     By: ____________</a:t>
            </a:r>
            <a:endParaRPr lang="en-US" sz="1300" dirty="0"/>
          </a:p>
        </p:txBody>
      </p:sp>
      <p:sp>
        <p:nvSpPr>
          <p:cNvPr id="8" name="Shape 6"/>
          <p:cNvSpPr/>
          <p:nvPr/>
        </p:nvSpPr>
        <p:spPr>
          <a:xfrm>
            <a:off x="4754880" y="2578608"/>
            <a:ext cx="6613855" cy="1444752"/>
          </a:xfrm>
          <a:prstGeom prst="roundRect">
            <a:avLst>
              <a:gd name="adj" fmla="val 11392"/>
            </a:avLst>
          </a:prstGeom>
          <a:solidFill>
            <a:srgbClr val="DFE1F2"/>
          </a:solidFill>
          <a:ln/>
        </p:spPr>
      </p:sp>
      <p:sp>
        <p:nvSpPr>
          <p:cNvPr id="9" name="Text 7"/>
          <p:cNvSpPr/>
          <p:nvPr/>
        </p:nvSpPr>
        <p:spPr>
          <a:xfrm>
            <a:off x="5074920" y="3026664"/>
            <a:ext cx="548640" cy="548640"/>
          </a:xfrm>
          <a:prstGeom prst="ellipse">
            <a:avLst/>
          </a:prstGeom>
          <a:solidFill>
            <a:srgbClr val="5B5BD6"/>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10" name="Text 8"/>
          <p:cNvSpPr/>
          <p:nvPr/>
        </p:nvSpPr>
        <p:spPr>
          <a:xfrm>
            <a:off x="5897880" y="2852928"/>
            <a:ext cx="5150815" cy="548640"/>
          </a:xfrm>
          <a:prstGeom prst="rect">
            <a:avLst/>
          </a:prstGeom>
          <a:noFill/>
          <a:ln/>
        </p:spPr>
        <p:txBody>
          <a:bodyPr wrap="square" lIns="0" tIns="0" rIns="0" bIns="0" rtlCol="0" anchor="t"/>
          <a:lstStyle/>
          <a:p>
            <a:pPr indent="0" marL="0">
              <a:buNone/>
            </a:pPr>
            <a:r>
              <a:rPr lang="en-US" sz="2200" b="1" dirty="0">
                <a:solidFill>
                  <a:srgbClr val="1E1F4B"/>
                </a:solidFill>
                <a:latin typeface="Arial" pitchFamily="34" charset="0"/>
                <a:ea typeface="Arial" pitchFamily="34" charset="-122"/>
                <a:cs typeface="Arial" pitchFamily="34" charset="-120"/>
              </a:rPr>
              <a:t>Add a baseline to each one</a:t>
            </a:r>
            <a:endParaRPr lang="en-US" sz="2200" dirty="0"/>
          </a:p>
        </p:txBody>
      </p:sp>
      <p:sp>
        <p:nvSpPr>
          <p:cNvPr id="11" name="Text 9"/>
          <p:cNvSpPr/>
          <p:nvPr/>
        </p:nvSpPr>
        <p:spPr>
          <a:xfrm>
            <a:off x="5897880" y="3447288"/>
            <a:ext cx="5150815" cy="320040"/>
          </a:xfrm>
          <a:prstGeom prst="rect">
            <a:avLst/>
          </a:prstGeom>
          <a:noFill/>
          <a:ln/>
        </p:spPr>
        <p:txBody>
          <a:bodyPr wrap="square" lIns="0" tIns="0" rIns="0" bIns="0" rtlCol="0" anchor="t"/>
          <a:lstStyle/>
          <a:p>
            <a:pPr indent="0" marL="0">
              <a:buNone/>
            </a:pPr>
            <a:r>
              <a:rPr lang="en-US" sz="1300" dirty="0">
                <a:solidFill>
                  <a:srgbClr val="6B6E9E"/>
                </a:solidFill>
                <a:latin typeface="Arial" pitchFamily="34" charset="0"/>
                <a:ea typeface="Arial" pitchFamily="34" charset="-122"/>
                <a:cs typeface="Arial" pitchFamily="34" charset="-120"/>
              </a:rPr>
              <a:t>Owner: ____________     By: ____________</a:t>
            </a:r>
            <a:endParaRPr lang="en-US" sz="1300" dirty="0"/>
          </a:p>
        </p:txBody>
      </p:sp>
      <p:sp>
        <p:nvSpPr>
          <p:cNvPr id="12" name="Shape 10"/>
          <p:cNvSpPr/>
          <p:nvPr/>
        </p:nvSpPr>
        <p:spPr>
          <a:xfrm>
            <a:off x="4754880" y="4242816"/>
            <a:ext cx="6613855" cy="1444752"/>
          </a:xfrm>
          <a:prstGeom prst="roundRect">
            <a:avLst>
              <a:gd name="adj" fmla="val 11392"/>
            </a:avLst>
          </a:prstGeom>
          <a:solidFill>
            <a:srgbClr val="DFE1F2"/>
          </a:solidFill>
          <a:ln/>
        </p:spPr>
      </p:sp>
      <p:sp>
        <p:nvSpPr>
          <p:cNvPr id="13" name="Text 11"/>
          <p:cNvSpPr/>
          <p:nvPr/>
        </p:nvSpPr>
        <p:spPr>
          <a:xfrm>
            <a:off x="5074920" y="4690872"/>
            <a:ext cx="548640" cy="548640"/>
          </a:xfrm>
          <a:prstGeom prst="ellipse">
            <a:avLst/>
          </a:prstGeom>
          <a:solidFill>
            <a:srgbClr val="5B5BD6"/>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14" name="Text 12"/>
          <p:cNvSpPr/>
          <p:nvPr/>
        </p:nvSpPr>
        <p:spPr>
          <a:xfrm>
            <a:off x="5897880" y="4517136"/>
            <a:ext cx="5150815" cy="548640"/>
          </a:xfrm>
          <a:prstGeom prst="rect">
            <a:avLst/>
          </a:prstGeom>
          <a:noFill/>
          <a:ln/>
        </p:spPr>
        <p:txBody>
          <a:bodyPr wrap="square" lIns="0" tIns="0" rIns="0" bIns="0" rtlCol="0" anchor="t"/>
          <a:lstStyle/>
          <a:p>
            <a:pPr indent="0" marL="0">
              <a:buNone/>
            </a:pPr>
            <a:r>
              <a:rPr lang="en-US" sz="2200" b="1" dirty="0">
                <a:solidFill>
                  <a:srgbClr val="1E1F4B"/>
                </a:solidFill>
                <a:latin typeface="Arial" pitchFamily="34" charset="0"/>
                <a:ea typeface="Arial" pitchFamily="34" charset="-122"/>
                <a:cs typeface="Arial" pitchFamily="34" charset="-120"/>
              </a:rPr>
              <a:t>Book the first OKR check-in</a:t>
            </a:r>
            <a:endParaRPr lang="en-US" sz="2200" dirty="0"/>
          </a:p>
        </p:txBody>
      </p:sp>
      <p:sp>
        <p:nvSpPr>
          <p:cNvPr id="15" name="Text 13"/>
          <p:cNvSpPr/>
          <p:nvPr/>
        </p:nvSpPr>
        <p:spPr>
          <a:xfrm>
            <a:off x="5897880" y="5111496"/>
            <a:ext cx="5150815" cy="320040"/>
          </a:xfrm>
          <a:prstGeom prst="rect">
            <a:avLst/>
          </a:prstGeom>
          <a:noFill/>
          <a:ln/>
        </p:spPr>
        <p:txBody>
          <a:bodyPr wrap="square" lIns="0" tIns="0" rIns="0" bIns="0" rtlCol="0" anchor="t"/>
          <a:lstStyle/>
          <a:p>
            <a:pPr indent="0" marL="0">
              <a:buNone/>
            </a:pPr>
            <a:r>
              <a:rPr lang="en-US" sz="1300" dirty="0">
                <a:solidFill>
                  <a:srgbClr val="6B6E9E"/>
                </a:solidFill>
                <a:latin typeface="Arial" pitchFamily="34" charset="0"/>
                <a:ea typeface="Arial" pitchFamily="34" charset="-122"/>
                <a:cs typeface="Arial" pitchFamily="34" charset="-120"/>
              </a:rPr>
              <a:t>Owner: ____________     By: ____________</a:t>
            </a:r>
            <a:endParaRPr lang="en-US" sz="1300" dirty="0"/>
          </a:p>
        </p:txBody>
      </p:sp>
      <p:sp>
        <p:nvSpPr>
          <p:cNvPr id="16" name="Text 14"/>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6B6E9E"/>
                </a:solidFill>
                <a:latin typeface="Arial" pitchFamily="34" charset="0"/>
                <a:ea typeface="Arial" pitchFamily="34" charset="-122"/>
                <a:cs typeface="Arial" pitchFamily="34" charset="-120"/>
              </a:rPr>
              <a:t>OKR planning</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5B5BD6">
              <a:alpha val="14000"/>
            </a:srgbClr>
          </a:solidFill>
          <a:ln/>
        </p:spPr>
      </p:sp>
      <p:sp>
        <p:nvSpPr>
          <p:cNvPr id="3" name="Shape 1"/>
          <p:cNvSpPr/>
          <p:nvPr/>
        </p:nvSpPr>
        <p:spPr>
          <a:xfrm>
            <a:off x="10225735" y="4983480"/>
            <a:ext cx="1005840" cy="1005840"/>
          </a:xfrm>
          <a:prstGeom prst="ellipse">
            <a:avLst/>
          </a:prstGeom>
          <a:ln w="76200">
            <a:solidFill>
              <a:srgbClr val="5B5BD6">
                <a:alpha val="45000"/>
              </a:srgbClr>
            </a:solidFill>
            <a:prstDash val="solid"/>
          </a:ln>
        </p:spPr>
      </p:sp>
      <p:sp>
        <p:nvSpPr>
          <p:cNvPr id="4" name="Shape 2"/>
          <p:cNvSpPr/>
          <p:nvPr/>
        </p:nvSpPr>
        <p:spPr>
          <a:xfrm>
            <a:off x="5547208" y="2148840"/>
            <a:ext cx="1097280" cy="91440"/>
          </a:xfrm>
          <a:prstGeom prst="roundRect">
            <a:avLst>
              <a:gd name="adj" fmla="val 50000"/>
            </a:avLst>
          </a:prstGeom>
          <a:solidFill>
            <a:srgbClr val="5B5BD6"/>
          </a:solidFill>
          <a:ln/>
        </p:spPr>
      </p:sp>
      <p:sp>
        <p:nvSpPr>
          <p:cNvPr id="5" name="Text 3"/>
          <p:cNvSpPr/>
          <p:nvPr/>
        </p:nvSpPr>
        <p:spPr>
          <a:xfrm>
            <a:off x="1097280" y="2514600"/>
            <a:ext cx="9997135" cy="1737360"/>
          </a:xfrm>
          <a:prstGeom prst="rect">
            <a:avLst/>
          </a:prstGeom>
          <a:noFill/>
          <a:ln/>
        </p:spPr>
        <p:txBody>
          <a:bodyPr wrap="square" lIns="0" tIns="0" rIns="0" bIns="0" rtlCol="0" anchor="ctr"/>
          <a:lstStyle/>
          <a:p>
            <a:pPr algn="ctr" indent="0" marL="0">
              <a:buNone/>
            </a:pPr>
            <a:r>
              <a:rPr lang="en-US" sz="4600" b="1" spc="-100" kern="0" dirty="0">
                <a:solidFill>
                  <a:srgbClr val="1E1F4B"/>
                </a:solidFill>
                <a:latin typeface="Arial" pitchFamily="34" charset="0"/>
                <a:ea typeface="Arial" pitchFamily="34" charset="-122"/>
                <a:cs typeface="Arial" pitchFamily="34" charset="-120"/>
              </a:rPr>
              <a:t>Thanks. Let’s make this quarter count.</a:t>
            </a:r>
            <a:endParaRPr lang="en-US" sz="4600" dirty="0"/>
          </a:p>
        </p:txBody>
      </p:sp>
      <p:sp>
        <p:nvSpPr>
          <p:cNvPr id="6" name="Text 4"/>
          <p:cNvSpPr/>
          <p:nvPr/>
        </p:nvSpPr>
        <p:spPr>
          <a:xfrm>
            <a:off x="1463040" y="4434840"/>
            <a:ext cx="9265615" cy="548640"/>
          </a:xfrm>
          <a:prstGeom prst="rect">
            <a:avLst/>
          </a:prstGeom>
          <a:noFill/>
          <a:ln/>
        </p:spPr>
        <p:txBody>
          <a:bodyPr wrap="square" lIns="0" tIns="0" rIns="0" bIns="0" rtlCol="0" anchor="t"/>
          <a:lstStyle/>
          <a:p>
            <a:pPr algn="ctr" indent="0" marL="0">
              <a:buNone/>
            </a:pPr>
            <a:r>
              <a:rPr lang="en-US" sz="2000" dirty="0">
                <a:solidFill>
                  <a:srgbClr val="6B6E9E"/>
                </a:solidFill>
                <a:latin typeface="Arial" pitchFamily="34" charset="0"/>
                <a:ea typeface="Arial" pitchFamily="34" charset="-122"/>
                <a:cs typeface="Arial" pitchFamily="34" charset="-120"/>
              </a:rPr>
              <a:t>Your email  ·  Your website</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claryoo.com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OKR planning template</dc:title>
  <dc:subject>PptxGenJS Presentation</dc:subject>
  <dc:creator>Claryoo</dc:creator>
  <cp:lastModifiedBy>Claryoo</cp:lastModifiedBy>
  <cp:revision>1</cp:revision>
  <dcterms:created xsi:type="dcterms:W3CDTF">2026-10-14T17:01:25Z</dcterms:created>
  <dcterms:modified xsi:type="dcterms:W3CDTF">2026-10-14T17:01:25Z</dcterms:modified>
</cp:coreProperties>
</file>