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Welcome, grab your food and get comfortable. In the next 45 minutes you’ll learn one thing you can use this afternoon.
DO
Start two minutes after the hour so people can settle with lunch, then start firmly.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First the idea, then a real example, then you’ll try it yourself.
DO
Promise to finish on time and keep that promise.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Quick check before I begin: how much do you know about today’s topic?
DO
If most are new, define every term. If a few could teach it, ask them to help others during the exercise.
COLLECTING ANSWERS
In the room: read each letter out and count the hands.
Online: ask people to type their letter in the chat.
Want the votes counted live, with the quiet people included? Run this poll live with Claryoo, free: https://claryoo.com/templates/lunch-and-learn?ref=deck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Let’s learn something. Keep eating; nothing here needs notes.
DO
Short slides from here, so people can eat and glance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MIN
SAY
Here’s the problem this solves, and the idea in plain words.
DO
Ask for a show of nods if the frustration sounds familiar. Keep the definition to one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MIN
SAY
Let me show you a real example, step by step.
DO
Demo live if you can, with a screenshot backup. Pause after each step for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MIN
SAY
Your turn. You have five minutes to try it on something real.
DO
Walk round and help. Share one good result with the room at the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
SAY
Think about your own work. Where could you use this in the next week?
DO
Two minutes alone, then share with a neighbour. Take two examples aloud and connect them back to the idea.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You choose: which part should I go deeper on?
DO
Spend the next few minutes on the winning option. If it’s common mistakes, show one live and how to fix it.
COLLECTING ANSWERS
In the room: read each letter out and count the hands.
Online: ask people to type their letter in the chat.
Want the votes counted live, with the quiet people included? Run this poll live with Claryoo, free: https://claryoo.com/templates/lunch-and-learn?ref=deck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Three things to take back to your desk.
DO
Keep it to one breath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Be honest, it helps me plan the next one: was this worth your lunch break?
DO
Thank people for the answers. If many say somewhat, ask one person what would have made it better.
COLLECTING ANSWERS
In the room: hand out sticky notes, ask for a letter only, collect them folded and count.
Online: hands and chat aren’t anonymous, so people may hold back on this one.
Want honest, anonymous answers counted for you? Run this poll live with Claryoo, free: https://claryoo.com/templates/lunch-and-learn?ref=deck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Before you go, three small things to do this week.
DO
Share the resource link now, in the chat or on a printed card.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Thanks for spending your lunch with me. I’ll stay for a few minutes if you have questions.
DO
End on time. Answer remaining questions one to one, not in front of the whole room.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claryoo.com/templates/lunch-and-learn?ref=deck" TargetMode="Externa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show="0">
  <p:cSld name="Slide 1">
    <p:bg>
      <p:bgPr>
        <a:solidFill>
          <a:srgbClr val="161616"/>
        </a:solidFill>
      </p:bgPr>
    </p:bg>
    <p:spTree>
      <p:nvGrpSpPr>
        <p:cNvPr id="1" name=""/>
        <p:cNvGrpSpPr/>
        <p:nvPr/>
      </p:nvGrpSpPr>
      <p:grpSpPr>
        <a:xfrm>
          <a:off x="0" y="0"/>
          <a:ext cx="0" cy="0"/>
          <a:chOff x="0" y="0"/>
          <a:chExt cx="0" cy="0"/>
        </a:xfrm>
      </p:grpSpPr>
      <p:sp>
        <p:nvSpPr>
          <p:cNvPr id="2" name="Text 0"/>
          <p:cNvSpPr/>
          <p:nvPr/>
        </p:nvSpPr>
        <p:spPr>
          <a:xfrm>
            <a:off x="822960" y="502920"/>
            <a:ext cx="7315200" cy="548640"/>
          </a:xfrm>
          <a:prstGeom prst="rect">
            <a:avLst/>
          </a:prstGeom>
          <a:noFill/>
          <a:ln/>
        </p:spPr>
        <p:txBody>
          <a:bodyPr wrap="square" lIns="0" tIns="0" rIns="0" bIns="0" rtlCol="0" anchor="t"/>
          <a:lstStyle/>
          <a:p>
            <a:pPr indent="0" marL="0">
              <a:buNone/>
            </a:pPr>
            <a:r>
              <a:rPr lang="en-US" sz="2800" b="1" dirty="0">
                <a:solidFill>
                  <a:srgbClr val="F5F5F0"/>
                </a:solidFill>
                <a:latin typeface="Arial" pitchFamily="34" charset="0"/>
                <a:ea typeface="Arial" pitchFamily="34" charset="-122"/>
                <a:cs typeface="Arial" pitchFamily="34" charset="-120"/>
              </a:rPr>
              <a:t>How to run this session</a:t>
            </a:r>
            <a:endParaRPr lang="en-US" sz="2800" dirty="0"/>
          </a:p>
        </p:txBody>
      </p:sp>
      <p:sp>
        <p:nvSpPr>
          <p:cNvPr id="3" name="Text 1"/>
          <p:cNvSpPr/>
          <p:nvPr/>
        </p:nvSpPr>
        <p:spPr>
          <a:xfrm>
            <a:off x="822960" y="1051560"/>
            <a:ext cx="7680960" cy="502920"/>
          </a:xfrm>
          <a:prstGeom prst="rect">
            <a:avLst/>
          </a:prstGeom>
          <a:noFill/>
          <a:ln/>
        </p:spPr>
        <p:txBody>
          <a:bodyPr wrap="square" lIns="0" tIns="0" rIns="0" bIns="0" rtlCol="0" anchor="t"/>
          <a:lstStyle/>
          <a:p>
            <a:pPr indent="0" marL="0">
              <a:buNone/>
            </a:pPr>
            <a:r>
              <a:rPr lang="en-US" sz="1200" dirty="0">
                <a:solidFill>
                  <a:srgbClr val="A3A39C"/>
                </a:solidFill>
                <a:latin typeface="Arial" pitchFamily="34" charset="0"/>
                <a:ea typeface="Arial" pitchFamily="34" charset="-122"/>
                <a:cs typeface="Arial" pitchFamily="34" charset="-120"/>
              </a:rPr>
              <a:t>This slide is hidden when you present. About 43 minutes in all. Every slide has speaker notes: what to say, what to do and how long it takes.</a:t>
            </a:r>
            <a:endParaRPr lang="en-US" sz="1200" dirty="0"/>
          </a:p>
        </p:txBody>
      </p:sp>
      <p:graphicFrame>
        <p:nvGraphicFramePr>
          <p:cNvPr id="2" name="Table 0"/>
          <p:cNvGraphicFramePr>
            <a:graphicFrameLocks noGrp="1"/>
          </p:cNvGraphicFramePr>
          <p:nvPr>
            <p:extLst>
              <p:ext uri="{D42A27DB-BD31-4B8C-83A1-F6EECF244321}">
                <p14:modId xmlns:p14="http://schemas.microsoft.com/office/powerpoint/2010/main" val="1579011935"/>
              </p:ext>
            </p:extLst>
          </p:nvPr>
        </p:nvGraphicFramePr>
        <p:xfrm>
          <a:off x="822960" y="1691640"/>
          <a:ext cx="7863840" cy="914400"/>
        </p:xfrm>
        <a:graphic>
          <a:graphicData uri="http://schemas.openxmlformats.org/drawingml/2006/table">
            <a:tbl>
              <a:tblPr/>
              <a:tblGrid>
                <a:gridCol w="365760"/>
                <a:gridCol w="2011680"/>
                <a:gridCol w="457200"/>
                <a:gridCol w="5029200"/>
              </a:tblGrid>
              <a:tr h="310896">
                <a:tc>
                  <a:txBody>
                    <a:bodyPr/>
                    <a:lstStyle/>
                    <a:p>
                      <a:pPr indent="0" marL="0">
                        <a:buNone/>
                      </a:pPr>
                      <a:r>
                        <a:rPr lang="en-US" sz="950" b="1" dirty="0">
                          <a:solidFill>
                            <a:srgbClr val="A3A39C"/>
                          </a:solidFill>
                          <a:latin typeface="Arial" pitchFamily="34" charset="0"/>
                          <a:ea typeface="Arial" pitchFamily="34" charset="-122"/>
                          <a:cs typeface="Arial" pitchFamily="34" charset="-120"/>
                        </a:rPr>
                        <a:t>#</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b="1" dirty="0">
                          <a:solidFill>
                            <a:srgbClr val="A3A39C"/>
                          </a:solidFill>
                          <a:latin typeface="Arial" pitchFamily="34" charset="0"/>
                          <a:ea typeface="Arial" pitchFamily="34" charset="-122"/>
                          <a:cs typeface="Arial" pitchFamily="34" charset="-120"/>
                        </a:rPr>
                        <a:t>Slide</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b="1" dirty="0">
                          <a:solidFill>
                            <a:srgbClr val="A3A39C"/>
                          </a:solidFill>
                          <a:latin typeface="Arial" pitchFamily="34" charset="0"/>
                          <a:ea typeface="Arial" pitchFamily="34" charset="-122"/>
                          <a:cs typeface="Arial" pitchFamily="34" charset="-120"/>
                        </a:rPr>
                        <a:t>Min</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b="1" dirty="0">
                          <a:solidFill>
                            <a:srgbClr val="A3A39C"/>
                          </a:solidFill>
                          <a:latin typeface="Arial" pitchFamily="34" charset="0"/>
                          <a:ea typeface="Arial" pitchFamily="34" charset="-122"/>
                          <a:cs typeface="Arial" pitchFamily="34" charset="-120"/>
                        </a:rPr>
                        <a:t>What to do</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Welcome</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Start two minutes after the hour so people can settle with lunch, then start firmly.</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Today</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Promise to finish on time and keep that promise.</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Poll: How much do you know ab…</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If most are new, define every term. If a few could teach it, ask them to help others during the exercise.</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Section</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Short slides from here, so people can eat and glance up.</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6</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The idea in five minutes</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6</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Ask for a show of nods if the frustration sounds familiar. Keep the definition to one slide.</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7</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How it works, with an example</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Demo live if you can, with a screenshot backup. Pause after each step for questions.</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Try it before you leave</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Walk round and help. Share one good result with the room at the end.</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9</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Discussion</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Two minutes alone, then share with a neighbour. Take two examples aloud and connect them back to the idea.</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Poll: Which part should I go…</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Spend the next few minutes on the winning option. If it’s common mistakes, show one live and how to fix it.</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11</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Key takeaways</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Keep it to one breath each.</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12</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Poll: Was this worth your lun…</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Thank people for the answers. If many say somewhat, ask one person what would have made it better.</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13</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Next steps</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Share the resource link now, in the chat or on a printed card.</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14</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Close</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End on time. Answer remaining questions one to one, not in front of the whole room.</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bl>
          </a:graphicData>
        </a:graphic>
      </p:graphicFrame>
      <p:sp>
        <p:nvSpPr>
          <p:cNvPr id="5" name="Shape 2"/>
          <p:cNvSpPr/>
          <p:nvPr/>
        </p:nvSpPr>
        <p:spPr>
          <a:xfrm>
            <a:off x="9006840" y="1691640"/>
            <a:ext cx="2361895" cy="3108960"/>
          </a:xfrm>
          <a:prstGeom prst="roundRect">
            <a:avLst>
              <a:gd name="adj" fmla="val 5807"/>
            </a:avLst>
          </a:prstGeom>
          <a:solidFill>
            <a:srgbClr val="262625"/>
          </a:solidFill>
          <a:ln/>
        </p:spPr>
      </p:sp>
      <p:sp>
        <p:nvSpPr>
          <p:cNvPr id="6" name="Text 3"/>
          <p:cNvSpPr/>
          <p:nvPr/>
        </p:nvSpPr>
        <p:spPr>
          <a:xfrm>
            <a:off x="9281160" y="1920240"/>
            <a:ext cx="1813255" cy="2651760"/>
          </a:xfrm>
          <a:prstGeom prst="rect">
            <a:avLst/>
          </a:prstGeom>
          <a:noFill/>
          <a:ln/>
        </p:spPr>
        <p:txBody>
          <a:bodyPr wrap="square" lIns="0" tIns="0" rIns="0" bIns="0" rtlCol="0" anchor="t"/>
          <a:lstStyle/>
          <a:p>
            <a:pPr indent="0" marL="0">
              <a:lnSpc>
                <a:spcPct val="110000"/>
              </a:lnSpc>
              <a:buNone/>
            </a:pPr>
            <a:r>
              <a:rPr lang="en-US" sz="1400" b="1" dirty="0">
                <a:solidFill>
                  <a:srgbClr val="F5F5F0"/>
                </a:solidFill>
                <a:latin typeface="Arial" pitchFamily="34" charset="0"/>
                <a:ea typeface="Arial" pitchFamily="34" charset="-122"/>
                <a:cs typeface="Arial" pitchFamily="34" charset="-120"/>
              </a:rPr>
              <a:t>Run it live (optional)
</a:t>
            </a:r>
            <a:pPr indent="0" marL="0">
              <a:lnSpc>
                <a:spcPct val="110000"/>
              </a:lnSpc>
              <a:buNone/>
            </a:pPr>
            <a:r>
              <a:rPr lang="en-US" sz="1150" dirty="0">
                <a:solidFill>
                  <a:srgbClr val="A3A39C"/>
                </a:solidFill>
                <a:latin typeface="Arial" pitchFamily="34" charset="0"/>
                <a:ea typeface="Arial" pitchFamily="34" charset="-122"/>
                <a:cs typeface="Arial" pitchFamily="34" charset="-120"/>
              </a:rPr>
              <a:t>
Show of hands works. If you want everyone’s answer, anonymous when it matters, counted for you on Zoom, Teams, Meet or in the room, run the same polls live with Claryoo.
</a:t>
            </a:r>
            <a:pPr indent="0" marL="0">
              <a:lnSpc>
                <a:spcPct val="110000"/>
              </a:lnSpc>
              <a:buNone/>
            </a:pPr>
            <a:r>
              <a:rPr lang="en-US" sz="1150" b="1" u="sng" dirty="0">
                <a:solidFill>
                  <a:srgbClr val="FF6B6B"/>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Open this template in Claryoo, free</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6B6B">
              <a:alpha val="14000"/>
            </a:srgbClr>
          </a:solidFill>
          <a:ln/>
        </p:spPr>
      </p:sp>
      <p:sp>
        <p:nvSpPr>
          <p:cNvPr id="3" name="Shape 1"/>
          <p:cNvSpPr/>
          <p:nvPr/>
        </p:nvSpPr>
        <p:spPr>
          <a:xfrm>
            <a:off x="10225735" y="4983480"/>
            <a:ext cx="1005840" cy="1005840"/>
          </a:xfrm>
          <a:prstGeom prst="ellipse">
            <a:avLst/>
          </a:prstGeom>
          <a:ln w="76200">
            <a:solidFill>
              <a:srgbClr val="FF6B6B">
                <a:alpha val="45000"/>
              </a:srgbClr>
            </a:solidFill>
            <a:prstDash val="solid"/>
          </a:ln>
        </p:spPr>
      </p:sp>
      <p:sp>
        <p:nvSpPr>
          <p:cNvPr id="4" name="Text 2"/>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FF6B6B"/>
                </a:solidFill>
                <a:latin typeface="Arial" pitchFamily="34" charset="0"/>
                <a:ea typeface="Arial" pitchFamily="34" charset="-122"/>
                <a:cs typeface="Arial" pitchFamily="34" charset="-120"/>
              </a:rPr>
              <a:t>TALKS AND EVENTS</a:t>
            </a:r>
            <a:endParaRPr lang="en-US" sz="1400" dirty="0"/>
          </a:p>
        </p:txBody>
      </p:sp>
      <p:sp>
        <p:nvSpPr>
          <p:cNvPr id="5" name="Text 3"/>
          <p:cNvSpPr/>
          <p:nvPr/>
        </p:nvSpPr>
        <p:spPr>
          <a:xfrm>
            <a:off x="822960" y="1371600"/>
            <a:ext cx="9326880" cy="2834640"/>
          </a:xfrm>
          <a:prstGeom prst="rect">
            <a:avLst/>
          </a:prstGeom>
          <a:noFill/>
          <a:ln/>
        </p:spPr>
        <p:txBody>
          <a:bodyPr wrap="square" lIns="0" tIns="0" rIns="0" bIns="0" rtlCol="0" anchor="b"/>
          <a:lstStyle/>
          <a:p>
            <a:pPr indent="0" marL="0">
              <a:lnSpc>
                <a:spcPct val="95000"/>
              </a:lnSpc>
              <a:buNone/>
            </a:pPr>
            <a:r>
              <a:rPr lang="en-US" sz="7200" b="1" spc="-100" kern="0" dirty="0">
                <a:solidFill>
                  <a:srgbClr val="F5F5F0"/>
                </a:solidFill>
                <a:latin typeface="Arial" pitchFamily="34" charset="0"/>
                <a:ea typeface="Arial" pitchFamily="34" charset="-122"/>
                <a:cs typeface="Arial" pitchFamily="34" charset="-120"/>
              </a:rPr>
              <a:t>Lunch and learn</a:t>
            </a:r>
            <a:endParaRPr lang="en-US" sz="7200" dirty="0"/>
          </a:p>
        </p:txBody>
      </p:sp>
      <p:sp>
        <p:nvSpPr>
          <p:cNvPr id="6" name="Text 4"/>
          <p:cNvSpPr/>
          <p:nvPr/>
        </p:nvSpPr>
        <p:spPr>
          <a:xfrm>
            <a:off x="822960" y="4389120"/>
            <a:ext cx="8778240" cy="1005840"/>
          </a:xfrm>
          <a:prstGeom prst="rect">
            <a:avLst/>
          </a:prstGeom>
          <a:noFill/>
          <a:ln/>
        </p:spPr>
        <p:txBody>
          <a:bodyPr wrap="square" lIns="0" tIns="0" rIns="0" bIns="0" rtlCol="0" anchor="t"/>
          <a:lstStyle/>
          <a:p>
            <a:pPr indent="0" marL="0">
              <a:lnSpc>
                <a:spcPct val="110000"/>
              </a:lnSpc>
              <a:buNone/>
            </a:pPr>
            <a:r>
              <a:rPr lang="en-US" sz="2400" dirty="0">
                <a:solidFill>
                  <a:srgbClr val="A3A39C"/>
                </a:solidFill>
                <a:latin typeface="Arial" pitchFamily="34" charset="0"/>
                <a:ea typeface="Arial" pitchFamily="34" charset="-122"/>
                <a:cs typeface="Arial" pitchFamily="34" charset="-120"/>
              </a:rPr>
              <a:t>One useful idea in the time it takes to eat lunch</a:t>
            </a:r>
            <a:endParaRPr lang="en-US" sz="2400" dirty="0"/>
          </a:p>
        </p:txBody>
      </p:sp>
      <p:sp>
        <p:nvSpPr>
          <p:cNvPr id="7" name="Shape 5"/>
          <p:cNvSpPr/>
          <p:nvPr/>
        </p:nvSpPr>
        <p:spPr>
          <a:xfrm>
            <a:off x="822960" y="5916168"/>
            <a:ext cx="914400" cy="82296"/>
          </a:xfrm>
          <a:prstGeom prst="roundRect">
            <a:avLst>
              <a:gd name="adj" fmla="val 50000"/>
            </a:avLst>
          </a:prstGeom>
          <a:solidFill>
            <a:srgbClr val="FF6B6B"/>
          </a:solidFill>
          <a:ln/>
        </p:spPr>
      </p:sp>
      <p:sp>
        <p:nvSpPr>
          <p:cNvPr id="8" name="Text 6"/>
          <p:cNvSpPr/>
          <p:nvPr/>
        </p:nvSpPr>
        <p:spPr>
          <a:xfrm>
            <a:off x="2011680" y="5788152"/>
            <a:ext cx="6400800" cy="365760"/>
          </a:xfrm>
          <a:prstGeom prst="rect">
            <a:avLst/>
          </a:prstGeom>
          <a:noFill/>
          <a:ln/>
        </p:spPr>
        <p:txBody>
          <a:bodyPr wrap="square" lIns="0" tIns="0" rIns="0" bIns="0" rtlCol="0" anchor="ctr"/>
          <a:lstStyle/>
          <a:p>
            <a:pPr indent="0" marL="0">
              <a:buNone/>
            </a:pPr>
            <a:r>
              <a:rPr lang="en-US" sz="1400" dirty="0">
                <a:solidFill>
                  <a:srgbClr val="A3A39C"/>
                </a:solidFill>
                <a:latin typeface="Arial" pitchFamily="34" charset="0"/>
                <a:ea typeface="Arial" pitchFamily="34" charset="-122"/>
                <a:cs typeface="Arial" pitchFamily="34" charset="-120"/>
              </a:rPr>
              <a:t>Your name  ·  Date</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7315200" cy="822960"/>
          </a:xfrm>
          <a:prstGeom prst="rect">
            <a:avLst/>
          </a:prstGeom>
          <a:noFill/>
          <a:ln/>
        </p:spPr>
        <p:txBody>
          <a:bodyPr wrap="square" lIns="0" tIns="0" rIns="0" bIns="0" rtlCol="0" anchor="t"/>
          <a:lstStyle/>
          <a:p>
            <a:pPr indent="0" marL="0">
              <a:buNone/>
            </a:pPr>
            <a:r>
              <a:rPr lang="en-US" sz="4400" b="1" spc="-100" kern="0" dirty="0">
                <a:solidFill>
                  <a:srgbClr val="F5F5F0"/>
                </a:solidFill>
                <a:latin typeface="Arial" pitchFamily="34" charset="0"/>
                <a:ea typeface="Arial" pitchFamily="34" charset="-122"/>
                <a:cs typeface="Arial" pitchFamily="34" charset="-120"/>
              </a:rPr>
              <a:t>Today</a:t>
            </a:r>
            <a:endParaRPr lang="en-US" sz="4400" dirty="0"/>
          </a:p>
        </p:txBody>
      </p:sp>
      <p:sp>
        <p:nvSpPr>
          <p:cNvPr id="4" name="Shape 2"/>
          <p:cNvSpPr/>
          <p:nvPr/>
        </p:nvSpPr>
        <p:spPr>
          <a:xfrm>
            <a:off x="822960" y="2240280"/>
            <a:ext cx="3301898" cy="3429000"/>
          </a:xfrm>
          <a:prstGeom prst="roundRect">
            <a:avLst>
              <a:gd name="adj" fmla="val 5539"/>
            </a:avLst>
          </a:prstGeom>
          <a:solidFill>
            <a:srgbClr val="262625"/>
          </a:solidFill>
          <a:ln/>
        </p:spPr>
      </p:sp>
      <p:sp>
        <p:nvSpPr>
          <p:cNvPr id="5" name="Text 3"/>
          <p:cNvSpPr/>
          <p:nvPr/>
        </p:nvSpPr>
        <p:spPr>
          <a:xfrm>
            <a:off x="1188720" y="2560320"/>
            <a:ext cx="1463040" cy="731520"/>
          </a:xfrm>
          <a:prstGeom prst="rect">
            <a:avLst/>
          </a:prstGeom>
          <a:noFill/>
          <a:ln/>
        </p:spPr>
        <p:txBody>
          <a:bodyPr wrap="square" lIns="0" tIns="0" rIns="0" bIns="0" rtlCol="0" anchor="t"/>
          <a:lstStyle/>
          <a:p>
            <a:pPr indent="0" marL="0">
              <a:buNone/>
            </a:pPr>
            <a:r>
              <a:rPr lang="en-US" sz="4000" b="1" dirty="0">
                <a:solidFill>
                  <a:srgbClr val="FF6B6B"/>
                </a:solidFill>
                <a:latin typeface="Arial" pitchFamily="34" charset="0"/>
                <a:ea typeface="Arial" pitchFamily="34" charset="-122"/>
                <a:cs typeface="Arial" pitchFamily="34" charset="-120"/>
              </a:rPr>
              <a:t>01</a:t>
            </a:r>
            <a:endParaRPr lang="en-US" sz="4000" dirty="0"/>
          </a:p>
        </p:txBody>
      </p:sp>
      <p:sp>
        <p:nvSpPr>
          <p:cNvPr id="6" name="Text 4"/>
          <p:cNvSpPr/>
          <p:nvPr/>
        </p:nvSpPr>
        <p:spPr>
          <a:xfrm>
            <a:off x="1188720"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F5F5F0"/>
                </a:solidFill>
                <a:latin typeface="Arial" pitchFamily="34" charset="0"/>
                <a:ea typeface="Arial" pitchFamily="34" charset="-122"/>
                <a:cs typeface="Arial" pitchFamily="34" charset="-120"/>
              </a:rPr>
              <a:t>The idea in five minutes</a:t>
            </a:r>
            <a:endParaRPr lang="en-US" sz="2400" dirty="0"/>
          </a:p>
        </p:txBody>
      </p:sp>
      <p:sp>
        <p:nvSpPr>
          <p:cNvPr id="7" name="Text 5"/>
          <p:cNvSpPr/>
          <p:nvPr/>
        </p:nvSpPr>
        <p:spPr>
          <a:xfrm>
            <a:off x="1188720" y="5029200"/>
            <a:ext cx="2570378" cy="365760"/>
          </a:xfrm>
          <a:prstGeom prst="rect">
            <a:avLst/>
          </a:prstGeom>
          <a:noFill/>
          <a:ln/>
        </p:spPr>
        <p:txBody>
          <a:bodyPr wrap="square" lIns="0" tIns="0" rIns="0" bIns="0" rtlCol="0" anchor="t"/>
          <a:lstStyle/>
          <a:p>
            <a:pPr indent="0" marL="0">
              <a:buNone/>
            </a:pPr>
            <a:r>
              <a:rPr lang="en-US" sz="1400" dirty="0">
                <a:solidFill>
                  <a:srgbClr val="A3A39C"/>
                </a:solidFill>
                <a:latin typeface="Arial" pitchFamily="34" charset="0"/>
                <a:ea typeface="Arial" pitchFamily="34" charset="-122"/>
                <a:cs typeface="Arial" pitchFamily="34" charset="-120"/>
              </a:rPr>
              <a:t>About 5 min</a:t>
            </a:r>
            <a:endParaRPr lang="en-US" sz="1400" dirty="0"/>
          </a:p>
        </p:txBody>
      </p:sp>
      <p:sp>
        <p:nvSpPr>
          <p:cNvPr id="8" name="Shape 6"/>
          <p:cNvSpPr/>
          <p:nvPr/>
        </p:nvSpPr>
        <p:spPr>
          <a:xfrm>
            <a:off x="4444898" y="2240280"/>
            <a:ext cx="3301898" cy="3429000"/>
          </a:xfrm>
          <a:prstGeom prst="roundRect">
            <a:avLst>
              <a:gd name="adj" fmla="val 5539"/>
            </a:avLst>
          </a:prstGeom>
          <a:solidFill>
            <a:srgbClr val="262625"/>
          </a:solidFill>
          <a:ln/>
        </p:spPr>
      </p:sp>
      <p:sp>
        <p:nvSpPr>
          <p:cNvPr id="9" name="Text 7"/>
          <p:cNvSpPr/>
          <p:nvPr/>
        </p:nvSpPr>
        <p:spPr>
          <a:xfrm>
            <a:off x="4810658" y="2560320"/>
            <a:ext cx="1463040" cy="731520"/>
          </a:xfrm>
          <a:prstGeom prst="rect">
            <a:avLst/>
          </a:prstGeom>
          <a:noFill/>
          <a:ln/>
        </p:spPr>
        <p:txBody>
          <a:bodyPr wrap="square" lIns="0" tIns="0" rIns="0" bIns="0" rtlCol="0" anchor="t"/>
          <a:lstStyle/>
          <a:p>
            <a:pPr indent="0" marL="0">
              <a:buNone/>
            </a:pPr>
            <a:r>
              <a:rPr lang="en-US" sz="4000" b="1" dirty="0">
                <a:solidFill>
                  <a:srgbClr val="FF6B6B"/>
                </a:solidFill>
                <a:latin typeface="Arial" pitchFamily="34" charset="0"/>
                <a:ea typeface="Arial" pitchFamily="34" charset="-122"/>
                <a:cs typeface="Arial" pitchFamily="34" charset="-120"/>
              </a:rPr>
              <a:t>02</a:t>
            </a:r>
            <a:endParaRPr lang="en-US" sz="4000" dirty="0"/>
          </a:p>
        </p:txBody>
      </p:sp>
      <p:sp>
        <p:nvSpPr>
          <p:cNvPr id="10" name="Text 8"/>
          <p:cNvSpPr/>
          <p:nvPr/>
        </p:nvSpPr>
        <p:spPr>
          <a:xfrm>
            <a:off x="4810658"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F5F5F0"/>
                </a:solidFill>
                <a:latin typeface="Arial" pitchFamily="34" charset="0"/>
                <a:ea typeface="Arial" pitchFamily="34" charset="-122"/>
                <a:cs typeface="Arial" pitchFamily="34" charset="-120"/>
              </a:rPr>
              <a:t>How it works, with an example</a:t>
            </a:r>
            <a:endParaRPr lang="en-US" sz="2400" dirty="0"/>
          </a:p>
        </p:txBody>
      </p:sp>
      <p:sp>
        <p:nvSpPr>
          <p:cNvPr id="11" name="Text 9"/>
          <p:cNvSpPr/>
          <p:nvPr/>
        </p:nvSpPr>
        <p:spPr>
          <a:xfrm>
            <a:off x="4810658" y="5029200"/>
            <a:ext cx="2570378" cy="365760"/>
          </a:xfrm>
          <a:prstGeom prst="rect">
            <a:avLst/>
          </a:prstGeom>
          <a:noFill/>
          <a:ln/>
        </p:spPr>
        <p:txBody>
          <a:bodyPr wrap="square" lIns="0" tIns="0" rIns="0" bIns="0" rtlCol="0" anchor="t"/>
          <a:lstStyle/>
          <a:p>
            <a:pPr indent="0" marL="0">
              <a:buNone/>
            </a:pPr>
            <a:r>
              <a:rPr lang="en-US" sz="1400" dirty="0">
                <a:solidFill>
                  <a:srgbClr val="A3A39C"/>
                </a:solidFill>
                <a:latin typeface="Arial" pitchFamily="34" charset="0"/>
                <a:ea typeface="Arial" pitchFamily="34" charset="-122"/>
                <a:cs typeface="Arial" pitchFamily="34" charset="-120"/>
              </a:rPr>
              <a:t>About 30 min</a:t>
            </a:r>
            <a:endParaRPr lang="en-US" sz="1400" dirty="0"/>
          </a:p>
        </p:txBody>
      </p:sp>
      <p:sp>
        <p:nvSpPr>
          <p:cNvPr id="12" name="Shape 10"/>
          <p:cNvSpPr/>
          <p:nvPr/>
        </p:nvSpPr>
        <p:spPr>
          <a:xfrm>
            <a:off x="8066837" y="2240280"/>
            <a:ext cx="3301898" cy="3429000"/>
          </a:xfrm>
          <a:prstGeom prst="roundRect">
            <a:avLst>
              <a:gd name="adj" fmla="val 5539"/>
            </a:avLst>
          </a:prstGeom>
          <a:solidFill>
            <a:srgbClr val="262625"/>
          </a:solidFill>
          <a:ln/>
        </p:spPr>
      </p:sp>
      <p:sp>
        <p:nvSpPr>
          <p:cNvPr id="13" name="Text 11"/>
          <p:cNvSpPr/>
          <p:nvPr/>
        </p:nvSpPr>
        <p:spPr>
          <a:xfrm>
            <a:off x="8432597" y="2560320"/>
            <a:ext cx="1463040" cy="731520"/>
          </a:xfrm>
          <a:prstGeom prst="rect">
            <a:avLst/>
          </a:prstGeom>
          <a:noFill/>
          <a:ln/>
        </p:spPr>
        <p:txBody>
          <a:bodyPr wrap="square" lIns="0" tIns="0" rIns="0" bIns="0" rtlCol="0" anchor="t"/>
          <a:lstStyle/>
          <a:p>
            <a:pPr indent="0" marL="0">
              <a:buNone/>
            </a:pPr>
            <a:r>
              <a:rPr lang="en-US" sz="4000" b="1" dirty="0">
                <a:solidFill>
                  <a:srgbClr val="FF6B6B"/>
                </a:solidFill>
                <a:latin typeface="Arial" pitchFamily="34" charset="0"/>
                <a:ea typeface="Arial" pitchFamily="34" charset="-122"/>
                <a:cs typeface="Arial" pitchFamily="34" charset="-120"/>
              </a:rPr>
              <a:t>03</a:t>
            </a:r>
            <a:endParaRPr lang="en-US" sz="4000" dirty="0"/>
          </a:p>
        </p:txBody>
      </p:sp>
      <p:sp>
        <p:nvSpPr>
          <p:cNvPr id="14" name="Text 12"/>
          <p:cNvSpPr/>
          <p:nvPr/>
        </p:nvSpPr>
        <p:spPr>
          <a:xfrm>
            <a:off x="8432597"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F5F5F0"/>
                </a:solidFill>
                <a:latin typeface="Arial" pitchFamily="34" charset="0"/>
                <a:ea typeface="Arial" pitchFamily="34" charset="-122"/>
                <a:cs typeface="Arial" pitchFamily="34" charset="-120"/>
              </a:rPr>
              <a:t>Try it before you leave</a:t>
            </a:r>
            <a:endParaRPr lang="en-US" sz="2400" dirty="0"/>
          </a:p>
        </p:txBody>
      </p:sp>
      <p:sp>
        <p:nvSpPr>
          <p:cNvPr id="15" name="Text 13"/>
          <p:cNvSpPr/>
          <p:nvPr/>
        </p:nvSpPr>
        <p:spPr>
          <a:xfrm>
            <a:off x="8432597" y="5029200"/>
            <a:ext cx="2570378" cy="365760"/>
          </a:xfrm>
          <a:prstGeom prst="rect">
            <a:avLst/>
          </a:prstGeom>
          <a:noFill/>
          <a:ln/>
        </p:spPr>
        <p:txBody>
          <a:bodyPr wrap="square" lIns="0" tIns="0" rIns="0" bIns="0" rtlCol="0" anchor="t"/>
          <a:lstStyle/>
          <a:p>
            <a:pPr indent="0" marL="0">
              <a:buNone/>
            </a:pPr>
            <a:r>
              <a:rPr lang="en-US" sz="1400" dirty="0">
                <a:solidFill>
                  <a:srgbClr val="A3A39C"/>
                </a:solidFill>
                <a:latin typeface="Arial" pitchFamily="34" charset="0"/>
                <a:ea typeface="Arial" pitchFamily="34" charset="-122"/>
                <a:cs typeface="Arial" pitchFamily="34" charset="-120"/>
              </a:rPr>
              <a:t>About 8 min</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932688" cy="384048"/>
          </a:xfrm>
          <a:prstGeom prst="roundRect">
            <a:avLst>
              <a:gd name="adj" fmla="val 47619"/>
            </a:avLst>
          </a:prstGeom>
          <a:solidFill>
            <a:srgbClr val="FF6B6B"/>
          </a:solidFill>
          <a:ln/>
        </p:spPr>
        <p:txBody>
          <a:bodyPr wrap="square" lIns="0" tIns="0" rIns="0" bIns="0" rtlCol="0" anchor="ctr"/>
          <a:lstStyle/>
          <a:p>
            <a:pPr algn="ctr" indent="0" marL="0">
              <a:buNone/>
            </a:pPr>
            <a:r>
              <a:rPr lang="en-US" sz="1200" b="1" spc="200" kern="0" dirty="0">
                <a:solidFill>
                  <a:srgbClr val="161616"/>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F5F5F0"/>
                </a:solidFill>
                <a:latin typeface="Arial" pitchFamily="34" charset="0"/>
                <a:ea typeface="Arial" pitchFamily="34" charset="-122"/>
                <a:cs typeface="Arial" pitchFamily="34" charset="-120"/>
              </a:rPr>
              <a:t>How much do you know about today’s topic?</a:t>
            </a:r>
            <a:endParaRPr lang="en-US" sz="3800" dirty="0"/>
          </a:p>
        </p:txBody>
      </p:sp>
      <p:sp>
        <p:nvSpPr>
          <p:cNvPr id="5" name="Shape 3"/>
          <p:cNvSpPr/>
          <p:nvPr/>
        </p:nvSpPr>
        <p:spPr>
          <a:xfrm>
            <a:off x="822960" y="3200400"/>
            <a:ext cx="5144872" cy="914400"/>
          </a:xfrm>
          <a:prstGeom prst="roundRect">
            <a:avLst>
              <a:gd name="adj" fmla="val 16000"/>
            </a:avLst>
          </a:prstGeom>
          <a:solidFill>
            <a:srgbClr val="262625"/>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Nothing yet</a:t>
            </a:r>
            <a:endParaRPr lang="en-US" sz="2200" dirty="0"/>
          </a:p>
        </p:txBody>
      </p:sp>
      <p:sp>
        <p:nvSpPr>
          <p:cNvPr id="8" name="Shape 6"/>
          <p:cNvSpPr/>
          <p:nvPr/>
        </p:nvSpPr>
        <p:spPr>
          <a:xfrm>
            <a:off x="6223864" y="3200400"/>
            <a:ext cx="5144872" cy="914400"/>
          </a:xfrm>
          <a:prstGeom prst="roundRect">
            <a:avLst>
              <a:gd name="adj" fmla="val 16000"/>
            </a:avLst>
          </a:prstGeom>
          <a:solidFill>
            <a:srgbClr val="262625"/>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The basics</a:t>
            </a:r>
            <a:endParaRPr lang="en-US" sz="2200" dirty="0"/>
          </a:p>
        </p:txBody>
      </p:sp>
      <p:sp>
        <p:nvSpPr>
          <p:cNvPr id="11" name="Shape 9"/>
          <p:cNvSpPr/>
          <p:nvPr/>
        </p:nvSpPr>
        <p:spPr>
          <a:xfrm>
            <a:off x="822960" y="4297680"/>
            <a:ext cx="5144872" cy="914400"/>
          </a:xfrm>
          <a:prstGeom prst="roundRect">
            <a:avLst>
              <a:gd name="adj" fmla="val 16000"/>
            </a:avLst>
          </a:prstGeom>
          <a:solidFill>
            <a:srgbClr val="262625"/>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I use it now and then</a:t>
            </a:r>
            <a:endParaRPr lang="en-US" sz="2200" dirty="0"/>
          </a:p>
        </p:txBody>
      </p:sp>
      <p:sp>
        <p:nvSpPr>
          <p:cNvPr id="14" name="Shape 12"/>
          <p:cNvSpPr/>
          <p:nvPr/>
        </p:nvSpPr>
        <p:spPr>
          <a:xfrm>
            <a:off x="6223864" y="4297680"/>
            <a:ext cx="5144872" cy="914400"/>
          </a:xfrm>
          <a:prstGeom prst="roundRect">
            <a:avLst>
              <a:gd name="adj" fmla="val 16000"/>
            </a:avLst>
          </a:prstGeom>
          <a:solidFill>
            <a:srgbClr val="262625"/>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I could teach it</a:t>
            </a:r>
            <a:endParaRPr lang="en-US" sz="2200" dirty="0"/>
          </a:p>
        </p:txBody>
      </p:sp>
      <p:sp>
        <p:nvSpPr>
          <p:cNvPr id="17" name="Text 15"/>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A3A39C"/>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6B6B"/>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161616">
              <a:alpha val="12000"/>
            </a:srgbClr>
          </a:solidFill>
          <a:ln/>
        </p:spPr>
      </p:sp>
      <p:sp>
        <p:nvSpPr>
          <p:cNvPr id="3" name="Shape 1"/>
          <p:cNvSpPr/>
          <p:nvPr/>
        </p:nvSpPr>
        <p:spPr>
          <a:xfrm>
            <a:off x="10225735" y="4983480"/>
            <a:ext cx="1005840" cy="1005840"/>
          </a:xfrm>
          <a:prstGeom prst="ellipse">
            <a:avLst/>
          </a:prstGeom>
          <a:ln w="76200">
            <a:solidFill>
              <a:srgbClr val="161616">
                <a:alpha val="45000"/>
              </a:srgbClr>
            </a:solidFill>
            <a:prstDash val="solid"/>
          </a:ln>
        </p:spPr>
      </p:sp>
      <p:sp>
        <p:nvSpPr>
          <p:cNvPr id="4" name="Text 2"/>
          <p:cNvSpPr/>
          <p:nvPr/>
        </p:nvSpPr>
        <p:spPr>
          <a:xfrm>
            <a:off x="822960" y="2148840"/>
            <a:ext cx="8716975" cy="365760"/>
          </a:xfrm>
          <a:prstGeom prst="rect">
            <a:avLst/>
          </a:prstGeom>
          <a:noFill/>
          <a:ln/>
        </p:spPr>
        <p:txBody>
          <a:bodyPr wrap="square" lIns="0" tIns="0" rIns="0" bIns="0" rtlCol="0" anchor="t"/>
          <a:lstStyle/>
          <a:p>
            <a:pPr indent="0" marL="0">
              <a:buNone/>
            </a:pPr>
            <a:r>
              <a:rPr lang="en-US" sz="1400" b="1" spc="300" kern="0" dirty="0">
                <a:solidFill>
                  <a:srgbClr val="161616"/>
                </a:solidFill>
                <a:latin typeface="Arial" pitchFamily="34" charset="0"/>
                <a:ea typeface="Arial" pitchFamily="34" charset="-122"/>
                <a:cs typeface="Arial" pitchFamily="34" charset="-120"/>
              </a:rPr>
              <a:t>PART 2</a:t>
            </a:r>
            <a:endParaRPr lang="en-US" sz="1400" dirty="0"/>
          </a:p>
        </p:txBody>
      </p:sp>
      <p:sp>
        <p:nvSpPr>
          <p:cNvPr id="5" name="Text 3"/>
          <p:cNvSpPr/>
          <p:nvPr/>
        </p:nvSpPr>
        <p:spPr>
          <a:xfrm>
            <a:off x="822960" y="2651760"/>
            <a:ext cx="9692640" cy="2011680"/>
          </a:xfrm>
          <a:prstGeom prst="rect">
            <a:avLst/>
          </a:prstGeom>
          <a:noFill/>
          <a:ln/>
        </p:spPr>
        <p:txBody>
          <a:bodyPr wrap="square" lIns="0" tIns="0" rIns="0" bIns="0" rtlCol="0" anchor="t"/>
          <a:lstStyle/>
          <a:p>
            <a:pPr indent="0" marL="0">
              <a:lnSpc>
                <a:spcPct val="95000"/>
              </a:lnSpc>
              <a:buNone/>
            </a:pPr>
            <a:r>
              <a:rPr lang="en-US" sz="6000" b="1" spc="-100" kern="0" dirty="0">
                <a:solidFill>
                  <a:srgbClr val="161616"/>
                </a:solidFill>
                <a:latin typeface="Arial" pitchFamily="34" charset="0"/>
                <a:ea typeface="Arial" pitchFamily="34" charset="-122"/>
                <a:cs typeface="Arial" pitchFamily="34" charset="-120"/>
              </a:rPr>
              <a:t>Let’s learn something</a:t>
            </a:r>
            <a:endParaRPr lang="en-US" sz="6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FF6B6B"/>
                </a:solidFill>
                <a:latin typeface="Arial" pitchFamily="34" charset="0"/>
                <a:ea typeface="Arial" pitchFamily="34" charset="-122"/>
                <a:cs typeface="Arial" pitchFamily="34" charset="-120"/>
              </a:rPr>
              <a:t>1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F5F5F0"/>
                </a:solidFill>
                <a:latin typeface="Arial" pitchFamily="34" charset="0"/>
                <a:ea typeface="Arial" pitchFamily="34" charset="-122"/>
                <a:cs typeface="Arial" pitchFamily="34" charset="-120"/>
              </a:rPr>
              <a:t>The idea in five minutes</a:t>
            </a:r>
            <a:endParaRPr lang="en-US" sz="3800" dirty="0"/>
          </a:p>
        </p:txBody>
      </p:sp>
      <p:sp>
        <p:nvSpPr>
          <p:cNvPr id="5" name="Shape 3"/>
          <p:cNvSpPr/>
          <p:nvPr/>
        </p:nvSpPr>
        <p:spPr>
          <a:xfrm>
            <a:off x="822960" y="2514600"/>
            <a:ext cx="3332378" cy="3337560"/>
          </a:xfrm>
          <a:prstGeom prst="roundRect">
            <a:avLst>
              <a:gd name="adj" fmla="val 5488"/>
            </a:avLst>
          </a:prstGeom>
          <a:solidFill>
            <a:srgbClr val="262625"/>
          </a:solidFill>
          <a:ln/>
        </p:spPr>
      </p:sp>
      <p:sp>
        <p:nvSpPr>
          <p:cNvPr id="6" name="Text 4"/>
          <p:cNvSpPr/>
          <p:nvPr/>
        </p:nvSpPr>
        <p:spPr>
          <a:xfrm>
            <a:off x="1143000" y="2834640"/>
            <a:ext cx="502920" cy="502920"/>
          </a:xfrm>
          <a:prstGeom prst="ellipse">
            <a:avLst/>
          </a:prstGeom>
          <a:solidFill>
            <a:srgbClr val="FF6B6B"/>
          </a:solidFill>
          <a:ln/>
        </p:spPr>
        <p:txBody>
          <a:bodyPr wrap="square" lIns="0" tIns="0" rIns="0" bIns="0" rtlCol="0" anchor="ctr"/>
          <a:lstStyle/>
          <a:p>
            <a:pPr algn="ctr" indent="0" marL="0">
              <a:buNone/>
            </a:pPr>
            <a:r>
              <a:rPr lang="en-US" sz="1600" b="1" dirty="0">
                <a:solidFill>
                  <a:srgbClr val="161616"/>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5F5F0"/>
                </a:solidFill>
                <a:latin typeface="Arial" pitchFamily="34" charset="0"/>
                <a:ea typeface="Arial" pitchFamily="34" charset="-122"/>
                <a:cs typeface="Arial" pitchFamily="34" charset="-120"/>
              </a:rPr>
              <a:t>Start with the frustration</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5F5F0"/>
                </a:solidFill>
                <a:latin typeface="Arial" pitchFamily="34" charset="0"/>
                <a:ea typeface="Arial" pitchFamily="34" charset="-122"/>
                <a:cs typeface="Arial" pitchFamily="34" charset="-120"/>
              </a:rPr>
              <a:t>Open with a task everyone has struggled with. People listen harder when they recognise the problem from their own week.</a:t>
            </a:r>
            <a:endParaRPr lang="en-US" sz="1500" dirty="0"/>
          </a:p>
        </p:txBody>
      </p:sp>
      <p:sp>
        <p:nvSpPr>
          <p:cNvPr id="9" name="Shape 7"/>
          <p:cNvSpPr/>
          <p:nvPr/>
        </p:nvSpPr>
        <p:spPr>
          <a:xfrm>
            <a:off x="4429658" y="2514600"/>
            <a:ext cx="3332378" cy="3337560"/>
          </a:xfrm>
          <a:prstGeom prst="roundRect">
            <a:avLst>
              <a:gd name="adj" fmla="val 5488"/>
            </a:avLst>
          </a:prstGeom>
          <a:solidFill>
            <a:srgbClr val="262625"/>
          </a:solidFill>
          <a:ln/>
        </p:spPr>
      </p:sp>
      <p:sp>
        <p:nvSpPr>
          <p:cNvPr id="10" name="Text 8"/>
          <p:cNvSpPr/>
          <p:nvPr/>
        </p:nvSpPr>
        <p:spPr>
          <a:xfrm>
            <a:off x="4749698" y="2834640"/>
            <a:ext cx="502920" cy="502920"/>
          </a:xfrm>
          <a:prstGeom prst="ellipse">
            <a:avLst/>
          </a:prstGeom>
          <a:solidFill>
            <a:srgbClr val="FF6B6B"/>
          </a:solidFill>
          <a:ln/>
        </p:spPr>
        <p:txBody>
          <a:bodyPr wrap="square" lIns="0" tIns="0" rIns="0" bIns="0" rtlCol="0" anchor="ctr"/>
          <a:lstStyle/>
          <a:p>
            <a:pPr algn="ctr" indent="0" marL="0">
              <a:buNone/>
            </a:pPr>
            <a:r>
              <a:rPr lang="en-US" sz="1600" b="1" dirty="0">
                <a:solidFill>
                  <a:srgbClr val="161616"/>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5F5F0"/>
                </a:solidFill>
                <a:latin typeface="Arial" pitchFamily="34" charset="0"/>
                <a:ea typeface="Arial" pitchFamily="34" charset="-122"/>
                <a:cs typeface="Arial" pitchFamily="34" charset="-120"/>
              </a:rPr>
              <a:t>Define it in plain words</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5F5F0"/>
                </a:solidFill>
                <a:latin typeface="Arial" pitchFamily="34" charset="0"/>
                <a:ea typeface="Arial" pitchFamily="34" charset="-122"/>
                <a:cs typeface="Arial" pitchFamily="34" charset="-120"/>
              </a:rPr>
              <a:t>Explain the idea as you would to a friend outside work. Swap every piece of jargon for an everyday word.</a:t>
            </a:r>
            <a:endParaRPr lang="en-US" sz="1500" dirty="0"/>
          </a:p>
        </p:txBody>
      </p:sp>
      <p:sp>
        <p:nvSpPr>
          <p:cNvPr id="13" name="Shape 11"/>
          <p:cNvSpPr/>
          <p:nvPr/>
        </p:nvSpPr>
        <p:spPr>
          <a:xfrm>
            <a:off x="8036357" y="2514600"/>
            <a:ext cx="3332378" cy="3337560"/>
          </a:xfrm>
          <a:prstGeom prst="roundRect">
            <a:avLst>
              <a:gd name="adj" fmla="val 5488"/>
            </a:avLst>
          </a:prstGeom>
          <a:solidFill>
            <a:srgbClr val="262625"/>
          </a:solidFill>
          <a:ln/>
        </p:spPr>
      </p:sp>
      <p:sp>
        <p:nvSpPr>
          <p:cNvPr id="14" name="Text 12"/>
          <p:cNvSpPr/>
          <p:nvPr/>
        </p:nvSpPr>
        <p:spPr>
          <a:xfrm>
            <a:off x="8356397" y="2834640"/>
            <a:ext cx="502920" cy="502920"/>
          </a:xfrm>
          <a:prstGeom prst="ellipse">
            <a:avLst/>
          </a:prstGeom>
          <a:solidFill>
            <a:srgbClr val="FF6B6B"/>
          </a:solidFill>
          <a:ln/>
        </p:spPr>
        <p:txBody>
          <a:bodyPr wrap="square" lIns="0" tIns="0" rIns="0" bIns="0" rtlCol="0" anchor="ctr"/>
          <a:lstStyle/>
          <a:p>
            <a:pPr algn="ctr" indent="0" marL="0">
              <a:buNone/>
            </a:pPr>
            <a:r>
              <a:rPr lang="en-US" sz="1600" b="1" dirty="0">
                <a:solidFill>
                  <a:srgbClr val="161616"/>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5F5F0"/>
                </a:solidFill>
                <a:latin typeface="Arial" pitchFamily="34" charset="0"/>
                <a:ea typeface="Arial" pitchFamily="34" charset="-122"/>
                <a:cs typeface="Arial" pitchFamily="34" charset="-120"/>
              </a:rPr>
              <a:t>Show where it fits here</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5F5F0"/>
                </a:solidFill>
                <a:latin typeface="Arial" pitchFamily="34" charset="0"/>
                <a:ea typeface="Arial" pitchFamily="34" charset="-122"/>
                <a:cs typeface="Arial" pitchFamily="34" charset="-120"/>
              </a:rPr>
              <a:t>Point to one real process or project in your organisation where this already applies, or could next month.</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3A39C"/>
                </a:solidFill>
                <a:latin typeface="Arial" pitchFamily="34" charset="0"/>
                <a:ea typeface="Arial" pitchFamily="34" charset="-122"/>
                <a:cs typeface="Arial" pitchFamily="34" charset="-120"/>
              </a:rPr>
              <a:t>Lunch and learn</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FF6B6B"/>
                </a:solidFill>
                <a:latin typeface="Arial" pitchFamily="34" charset="0"/>
                <a:ea typeface="Arial" pitchFamily="34" charset="-122"/>
                <a:cs typeface="Arial" pitchFamily="34" charset="-120"/>
              </a:rPr>
              <a:t>2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F5F5F0"/>
                </a:solidFill>
                <a:latin typeface="Arial" pitchFamily="34" charset="0"/>
                <a:ea typeface="Arial" pitchFamily="34" charset="-122"/>
                <a:cs typeface="Arial" pitchFamily="34" charset="-120"/>
              </a:rPr>
              <a:t>How it works, with an example</a:t>
            </a:r>
            <a:endParaRPr lang="en-US" sz="3800" dirty="0"/>
          </a:p>
        </p:txBody>
      </p:sp>
      <p:sp>
        <p:nvSpPr>
          <p:cNvPr id="5" name="Shape 3"/>
          <p:cNvSpPr/>
          <p:nvPr/>
        </p:nvSpPr>
        <p:spPr>
          <a:xfrm>
            <a:off x="822960" y="2514600"/>
            <a:ext cx="3332378" cy="3337560"/>
          </a:xfrm>
          <a:prstGeom prst="roundRect">
            <a:avLst>
              <a:gd name="adj" fmla="val 5488"/>
            </a:avLst>
          </a:prstGeom>
          <a:solidFill>
            <a:srgbClr val="262625"/>
          </a:solidFill>
          <a:ln/>
        </p:spPr>
      </p:sp>
      <p:sp>
        <p:nvSpPr>
          <p:cNvPr id="6" name="Text 4"/>
          <p:cNvSpPr/>
          <p:nvPr/>
        </p:nvSpPr>
        <p:spPr>
          <a:xfrm>
            <a:off x="1143000" y="2834640"/>
            <a:ext cx="502920" cy="502920"/>
          </a:xfrm>
          <a:prstGeom prst="ellipse">
            <a:avLst/>
          </a:prstGeom>
          <a:solidFill>
            <a:srgbClr val="FF6B6B"/>
          </a:solidFill>
          <a:ln/>
        </p:spPr>
        <p:txBody>
          <a:bodyPr wrap="square" lIns="0" tIns="0" rIns="0" bIns="0" rtlCol="0" anchor="ctr"/>
          <a:lstStyle/>
          <a:p>
            <a:pPr algn="ctr" indent="0" marL="0">
              <a:buNone/>
            </a:pPr>
            <a:r>
              <a:rPr lang="en-US" sz="1600" b="1" dirty="0">
                <a:solidFill>
                  <a:srgbClr val="161616"/>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5F5F0"/>
                </a:solidFill>
                <a:latin typeface="Arial" pitchFamily="34" charset="0"/>
                <a:ea typeface="Arial" pitchFamily="34" charset="-122"/>
                <a:cs typeface="Arial" pitchFamily="34" charset="-120"/>
              </a:rPr>
              <a:t>Walk one case end to end</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5F5F0"/>
                </a:solidFill>
                <a:latin typeface="Arial" pitchFamily="34" charset="0"/>
                <a:ea typeface="Arial" pitchFamily="34" charset="-122"/>
                <a:cs typeface="Arial" pitchFamily="34" charset="-120"/>
              </a:rPr>
              <a:t>Use a real example from your own work and show each step on screen, rather than describing it from memory.</a:t>
            </a:r>
            <a:endParaRPr lang="en-US" sz="1500" dirty="0"/>
          </a:p>
        </p:txBody>
      </p:sp>
      <p:sp>
        <p:nvSpPr>
          <p:cNvPr id="9" name="Shape 7"/>
          <p:cNvSpPr/>
          <p:nvPr/>
        </p:nvSpPr>
        <p:spPr>
          <a:xfrm>
            <a:off x="4429658" y="2514600"/>
            <a:ext cx="3332378" cy="3337560"/>
          </a:xfrm>
          <a:prstGeom prst="roundRect">
            <a:avLst>
              <a:gd name="adj" fmla="val 5488"/>
            </a:avLst>
          </a:prstGeom>
          <a:solidFill>
            <a:srgbClr val="262625"/>
          </a:solidFill>
          <a:ln/>
        </p:spPr>
      </p:sp>
      <p:sp>
        <p:nvSpPr>
          <p:cNvPr id="10" name="Text 8"/>
          <p:cNvSpPr/>
          <p:nvPr/>
        </p:nvSpPr>
        <p:spPr>
          <a:xfrm>
            <a:off x="4749698" y="2834640"/>
            <a:ext cx="502920" cy="502920"/>
          </a:xfrm>
          <a:prstGeom prst="ellipse">
            <a:avLst/>
          </a:prstGeom>
          <a:solidFill>
            <a:srgbClr val="FF6B6B"/>
          </a:solidFill>
          <a:ln/>
        </p:spPr>
        <p:txBody>
          <a:bodyPr wrap="square" lIns="0" tIns="0" rIns="0" bIns="0" rtlCol="0" anchor="ctr"/>
          <a:lstStyle/>
          <a:p>
            <a:pPr algn="ctr" indent="0" marL="0">
              <a:buNone/>
            </a:pPr>
            <a:r>
              <a:rPr lang="en-US" sz="1600" b="1" dirty="0">
                <a:solidFill>
                  <a:srgbClr val="161616"/>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5F5F0"/>
                </a:solidFill>
                <a:latin typeface="Arial" pitchFamily="34" charset="0"/>
                <a:ea typeface="Arial" pitchFamily="34" charset="-122"/>
                <a:cs typeface="Arial" pitchFamily="34" charset="-120"/>
              </a:rPr>
              <a:t>One idea per slide</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5F5F0"/>
                </a:solidFill>
                <a:latin typeface="Arial" pitchFamily="34" charset="0"/>
                <a:ea typeface="Arial" pitchFamily="34" charset="-122"/>
                <a:cs typeface="Arial" pitchFamily="34" charset="-120"/>
              </a:rPr>
              <a:t>Keep slides to a few words or one screenshot. People are eating, so they glance up rather than read.</a:t>
            </a:r>
            <a:endParaRPr lang="en-US" sz="1500" dirty="0"/>
          </a:p>
        </p:txBody>
      </p:sp>
      <p:sp>
        <p:nvSpPr>
          <p:cNvPr id="13" name="Shape 11"/>
          <p:cNvSpPr/>
          <p:nvPr/>
        </p:nvSpPr>
        <p:spPr>
          <a:xfrm>
            <a:off x="8036357" y="2514600"/>
            <a:ext cx="3332378" cy="3337560"/>
          </a:xfrm>
          <a:prstGeom prst="roundRect">
            <a:avLst>
              <a:gd name="adj" fmla="val 5488"/>
            </a:avLst>
          </a:prstGeom>
          <a:solidFill>
            <a:srgbClr val="262625"/>
          </a:solidFill>
          <a:ln/>
        </p:spPr>
      </p:sp>
      <p:sp>
        <p:nvSpPr>
          <p:cNvPr id="14" name="Text 12"/>
          <p:cNvSpPr/>
          <p:nvPr/>
        </p:nvSpPr>
        <p:spPr>
          <a:xfrm>
            <a:off x="8356397" y="2834640"/>
            <a:ext cx="502920" cy="502920"/>
          </a:xfrm>
          <a:prstGeom prst="ellipse">
            <a:avLst/>
          </a:prstGeom>
          <a:solidFill>
            <a:srgbClr val="FF6B6B"/>
          </a:solidFill>
          <a:ln/>
        </p:spPr>
        <p:txBody>
          <a:bodyPr wrap="square" lIns="0" tIns="0" rIns="0" bIns="0" rtlCol="0" anchor="ctr"/>
          <a:lstStyle/>
          <a:p>
            <a:pPr algn="ctr" indent="0" marL="0">
              <a:buNone/>
            </a:pPr>
            <a:r>
              <a:rPr lang="en-US" sz="1600" b="1" dirty="0">
                <a:solidFill>
                  <a:srgbClr val="161616"/>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5F5F0"/>
                </a:solidFill>
                <a:latin typeface="Arial" pitchFamily="34" charset="0"/>
                <a:ea typeface="Arial" pitchFamily="34" charset="-122"/>
                <a:cs typeface="Arial" pitchFamily="34" charset="-120"/>
              </a:rPr>
              <a:t>Name the common mistake</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5F5F0"/>
                </a:solidFill>
                <a:latin typeface="Arial" pitchFamily="34" charset="0"/>
                <a:ea typeface="Arial" pitchFamily="34" charset="-122"/>
                <a:cs typeface="Arial" pitchFamily="34" charset="-120"/>
              </a:rPr>
              <a:t>Tell people the error most beginners make and how to spot it. It saves them a frustrating first week.</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3A39C"/>
                </a:solidFill>
                <a:latin typeface="Arial" pitchFamily="34" charset="0"/>
                <a:ea typeface="Arial" pitchFamily="34" charset="-122"/>
                <a:cs typeface="Arial" pitchFamily="34" charset="-120"/>
              </a:rPr>
              <a:t>Lunch and learn</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FF6B6B"/>
                </a:solidFill>
                <a:latin typeface="Arial" pitchFamily="34" charset="0"/>
                <a:ea typeface="Arial" pitchFamily="34" charset="-122"/>
                <a:cs typeface="Arial" pitchFamily="34" charset="-120"/>
              </a:rPr>
              <a:t>3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F5F5F0"/>
                </a:solidFill>
                <a:latin typeface="Arial" pitchFamily="34" charset="0"/>
                <a:ea typeface="Arial" pitchFamily="34" charset="-122"/>
                <a:cs typeface="Arial" pitchFamily="34" charset="-120"/>
              </a:rPr>
              <a:t>Try it before you leave</a:t>
            </a:r>
            <a:endParaRPr lang="en-US" sz="3800" dirty="0"/>
          </a:p>
        </p:txBody>
      </p:sp>
      <p:sp>
        <p:nvSpPr>
          <p:cNvPr id="5" name="Shape 3"/>
          <p:cNvSpPr/>
          <p:nvPr/>
        </p:nvSpPr>
        <p:spPr>
          <a:xfrm>
            <a:off x="822960" y="2514600"/>
            <a:ext cx="3332378" cy="3337560"/>
          </a:xfrm>
          <a:prstGeom prst="roundRect">
            <a:avLst>
              <a:gd name="adj" fmla="val 5488"/>
            </a:avLst>
          </a:prstGeom>
          <a:solidFill>
            <a:srgbClr val="262625"/>
          </a:solidFill>
          <a:ln/>
        </p:spPr>
      </p:sp>
      <p:sp>
        <p:nvSpPr>
          <p:cNvPr id="6" name="Text 4"/>
          <p:cNvSpPr/>
          <p:nvPr/>
        </p:nvSpPr>
        <p:spPr>
          <a:xfrm>
            <a:off x="1143000" y="2834640"/>
            <a:ext cx="502920" cy="502920"/>
          </a:xfrm>
          <a:prstGeom prst="ellipse">
            <a:avLst/>
          </a:prstGeom>
          <a:solidFill>
            <a:srgbClr val="FF6B6B"/>
          </a:solidFill>
          <a:ln/>
        </p:spPr>
        <p:txBody>
          <a:bodyPr wrap="square" lIns="0" tIns="0" rIns="0" bIns="0" rtlCol="0" anchor="ctr"/>
          <a:lstStyle/>
          <a:p>
            <a:pPr algn="ctr" indent="0" marL="0">
              <a:buNone/>
            </a:pPr>
            <a:r>
              <a:rPr lang="en-US" sz="1600" b="1" dirty="0">
                <a:solidFill>
                  <a:srgbClr val="161616"/>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5F5F0"/>
                </a:solidFill>
                <a:latin typeface="Arial" pitchFamily="34" charset="0"/>
                <a:ea typeface="Arial" pitchFamily="34" charset="-122"/>
                <a:cs typeface="Arial" pitchFamily="34" charset="-120"/>
              </a:rPr>
              <a:t>A five-minute task</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5F5F0"/>
                </a:solidFill>
                <a:latin typeface="Arial" pitchFamily="34" charset="0"/>
                <a:ea typeface="Arial" pitchFamily="34" charset="-122"/>
                <a:cs typeface="Arial" pitchFamily="34" charset="-120"/>
              </a:rPr>
              <a:t>Give a small exercise people can do on a laptop or paper now, such as rewriting one email using the method.</a:t>
            </a:r>
            <a:endParaRPr lang="en-US" sz="1500" dirty="0"/>
          </a:p>
        </p:txBody>
      </p:sp>
      <p:sp>
        <p:nvSpPr>
          <p:cNvPr id="9" name="Shape 7"/>
          <p:cNvSpPr/>
          <p:nvPr/>
        </p:nvSpPr>
        <p:spPr>
          <a:xfrm>
            <a:off x="4429658" y="2514600"/>
            <a:ext cx="3332378" cy="3337560"/>
          </a:xfrm>
          <a:prstGeom prst="roundRect">
            <a:avLst>
              <a:gd name="adj" fmla="val 5488"/>
            </a:avLst>
          </a:prstGeom>
          <a:solidFill>
            <a:srgbClr val="262625"/>
          </a:solidFill>
          <a:ln/>
        </p:spPr>
      </p:sp>
      <p:sp>
        <p:nvSpPr>
          <p:cNvPr id="10" name="Text 8"/>
          <p:cNvSpPr/>
          <p:nvPr/>
        </p:nvSpPr>
        <p:spPr>
          <a:xfrm>
            <a:off x="4749698" y="2834640"/>
            <a:ext cx="502920" cy="502920"/>
          </a:xfrm>
          <a:prstGeom prst="ellipse">
            <a:avLst/>
          </a:prstGeom>
          <a:solidFill>
            <a:srgbClr val="FF6B6B"/>
          </a:solidFill>
          <a:ln/>
        </p:spPr>
        <p:txBody>
          <a:bodyPr wrap="square" lIns="0" tIns="0" rIns="0" bIns="0" rtlCol="0" anchor="ctr"/>
          <a:lstStyle/>
          <a:p>
            <a:pPr algn="ctr" indent="0" marL="0">
              <a:buNone/>
            </a:pPr>
            <a:r>
              <a:rPr lang="en-US" sz="1600" b="1" dirty="0">
                <a:solidFill>
                  <a:srgbClr val="161616"/>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5F5F0"/>
                </a:solidFill>
                <a:latin typeface="Arial" pitchFamily="34" charset="0"/>
                <a:ea typeface="Arial" pitchFamily="34" charset="-122"/>
                <a:cs typeface="Arial" pitchFamily="34" charset="-120"/>
              </a:rPr>
              <a:t>Pair new with experienced</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5F5F0"/>
                </a:solidFill>
                <a:latin typeface="Arial" pitchFamily="34" charset="0"/>
                <a:ea typeface="Arial" pitchFamily="34" charset="-122"/>
                <a:cs typeface="Arial" pitchFamily="34" charset="-120"/>
              </a:rPr>
              <a:t>Ask people who already use it to sit with someone new for the exercise. Both tend to learn more that way.</a:t>
            </a:r>
            <a:endParaRPr lang="en-US" sz="1500" dirty="0"/>
          </a:p>
        </p:txBody>
      </p:sp>
      <p:sp>
        <p:nvSpPr>
          <p:cNvPr id="13" name="Shape 11"/>
          <p:cNvSpPr/>
          <p:nvPr/>
        </p:nvSpPr>
        <p:spPr>
          <a:xfrm>
            <a:off x="8036357" y="2514600"/>
            <a:ext cx="3332378" cy="3337560"/>
          </a:xfrm>
          <a:prstGeom prst="roundRect">
            <a:avLst>
              <a:gd name="adj" fmla="val 5488"/>
            </a:avLst>
          </a:prstGeom>
          <a:solidFill>
            <a:srgbClr val="262625"/>
          </a:solidFill>
          <a:ln/>
        </p:spPr>
      </p:sp>
      <p:sp>
        <p:nvSpPr>
          <p:cNvPr id="14" name="Text 12"/>
          <p:cNvSpPr/>
          <p:nvPr/>
        </p:nvSpPr>
        <p:spPr>
          <a:xfrm>
            <a:off x="8356397" y="2834640"/>
            <a:ext cx="502920" cy="502920"/>
          </a:xfrm>
          <a:prstGeom prst="ellipse">
            <a:avLst/>
          </a:prstGeom>
          <a:solidFill>
            <a:srgbClr val="FF6B6B"/>
          </a:solidFill>
          <a:ln/>
        </p:spPr>
        <p:txBody>
          <a:bodyPr wrap="square" lIns="0" tIns="0" rIns="0" bIns="0" rtlCol="0" anchor="ctr"/>
          <a:lstStyle/>
          <a:p>
            <a:pPr algn="ctr" indent="0" marL="0">
              <a:buNone/>
            </a:pPr>
            <a:r>
              <a:rPr lang="en-US" sz="1600" b="1" dirty="0">
                <a:solidFill>
                  <a:srgbClr val="161616"/>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5F5F0"/>
                </a:solidFill>
                <a:latin typeface="Arial" pitchFamily="34" charset="0"/>
                <a:ea typeface="Arial" pitchFamily="34" charset="-122"/>
                <a:cs typeface="Arial" pitchFamily="34" charset="-120"/>
              </a:rPr>
              <a:t>Share one resource</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5F5F0"/>
                </a:solidFill>
                <a:latin typeface="Arial" pitchFamily="34" charset="0"/>
                <a:ea typeface="Arial" pitchFamily="34" charset="-122"/>
                <a:cs typeface="Arial" pitchFamily="34" charset="-120"/>
              </a:rPr>
              <a:t>Point to one guide, link or person to go to next. One good resource gets used; a list of ten rarely does.</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3A39C"/>
                </a:solidFill>
                <a:latin typeface="Arial" pitchFamily="34" charset="0"/>
                <a:ea typeface="Arial" pitchFamily="34" charset="-122"/>
                <a:cs typeface="Arial" pitchFamily="34" charset="-120"/>
              </a:rPr>
              <a:t>Lunch and learn</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6B6B">
              <a:alpha val="14000"/>
            </a:srgbClr>
          </a:solidFill>
          <a:ln/>
        </p:spPr>
      </p:sp>
      <p:sp>
        <p:nvSpPr>
          <p:cNvPr id="3" name="Shape 1"/>
          <p:cNvSpPr/>
          <p:nvPr/>
        </p:nvSpPr>
        <p:spPr>
          <a:xfrm>
            <a:off x="10225735" y="4983480"/>
            <a:ext cx="1005840" cy="1005840"/>
          </a:xfrm>
          <a:prstGeom prst="ellipse">
            <a:avLst/>
          </a:prstGeom>
          <a:ln w="76200">
            <a:solidFill>
              <a:srgbClr val="FF6B6B">
                <a:alpha val="45000"/>
              </a:srgbClr>
            </a:solidFill>
            <a:prstDash val="solid"/>
          </a:ln>
        </p:spPr>
      </p:sp>
      <p:sp>
        <p:nvSpPr>
          <p:cNvPr id="4" name="Text 2"/>
          <p:cNvSpPr/>
          <p:nvPr/>
        </p:nvSpPr>
        <p:spPr>
          <a:xfrm>
            <a:off x="822960" y="1828800"/>
            <a:ext cx="2103120" cy="2103120"/>
          </a:xfrm>
          <a:prstGeom prst="roundRect">
            <a:avLst>
              <a:gd name="adj" fmla="val 15217"/>
            </a:avLst>
          </a:prstGeom>
          <a:solidFill>
            <a:srgbClr val="FF6B6B"/>
          </a:solidFill>
          <a:ln/>
        </p:spPr>
        <p:txBody>
          <a:bodyPr wrap="square" lIns="0" tIns="0" rIns="0" bIns="0" rtlCol="0" anchor="ctr"/>
          <a:lstStyle/>
          <a:p>
            <a:pPr algn="ctr" indent="0" marL="0">
              <a:buNone/>
            </a:pPr>
            <a:r>
              <a:rPr lang="en-US" sz="12000" b="1" dirty="0">
                <a:solidFill>
                  <a:srgbClr val="161616"/>
                </a:solidFill>
                <a:latin typeface="Arial" pitchFamily="34" charset="0"/>
                <a:ea typeface="Arial" pitchFamily="34" charset="-122"/>
                <a:cs typeface="Arial" pitchFamily="34" charset="-120"/>
              </a:rPr>
              <a:t>?</a:t>
            </a:r>
            <a:endParaRPr lang="en-US" sz="12000" dirty="0"/>
          </a:p>
        </p:txBody>
      </p:sp>
      <p:sp>
        <p:nvSpPr>
          <p:cNvPr id="5" name="Text 3"/>
          <p:cNvSpPr/>
          <p:nvPr/>
        </p:nvSpPr>
        <p:spPr>
          <a:xfrm>
            <a:off x="3474720" y="1828800"/>
            <a:ext cx="6400800" cy="365760"/>
          </a:xfrm>
          <a:prstGeom prst="rect">
            <a:avLst/>
          </a:prstGeom>
          <a:noFill/>
          <a:ln/>
        </p:spPr>
        <p:txBody>
          <a:bodyPr wrap="square" lIns="0" tIns="0" rIns="0" bIns="0" rtlCol="0" anchor="t"/>
          <a:lstStyle/>
          <a:p>
            <a:pPr indent="0" marL="0">
              <a:buNone/>
            </a:pPr>
            <a:r>
              <a:rPr lang="en-US" sz="1400" b="1" spc="300" kern="0" dirty="0">
                <a:solidFill>
                  <a:srgbClr val="FF6B6B"/>
                </a:solidFill>
                <a:latin typeface="Arial" pitchFamily="34" charset="0"/>
                <a:ea typeface="Arial" pitchFamily="34" charset="-122"/>
                <a:cs typeface="Arial" pitchFamily="34" charset="-120"/>
              </a:rPr>
              <a:t>DISCUSS</a:t>
            </a:r>
            <a:endParaRPr lang="en-US" sz="1400" dirty="0"/>
          </a:p>
        </p:txBody>
      </p:sp>
      <p:sp>
        <p:nvSpPr>
          <p:cNvPr id="6" name="Text 4"/>
          <p:cNvSpPr/>
          <p:nvPr/>
        </p:nvSpPr>
        <p:spPr>
          <a:xfrm>
            <a:off x="3474720" y="2286000"/>
            <a:ext cx="7498080" cy="2286000"/>
          </a:xfrm>
          <a:prstGeom prst="rect">
            <a:avLst/>
          </a:prstGeom>
          <a:noFill/>
          <a:ln/>
        </p:spPr>
        <p:txBody>
          <a:bodyPr wrap="square" lIns="0" tIns="0" rIns="0" bIns="0" rtlCol="0" anchor="t"/>
          <a:lstStyle/>
          <a:p>
            <a:pPr indent="0" marL="0">
              <a:lnSpc>
                <a:spcPct val="105000"/>
              </a:lnSpc>
              <a:buNone/>
            </a:pPr>
            <a:r>
              <a:rPr lang="en-US" sz="4000" b="1" dirty="0">
                <a:solidFill>
                  <a:srgbClr val="F5F5F0"/>
                </a:solidFill>
                <a:latin typeface="Arial" pitchFamily="34" charset="0"/>
                <a:ea typeface="Arial" pitchFamily="34" charset="-122"/>
                <a:cs typeface="Arial" pitchFamily="34" charset="-120"/>
              </a:rPr>
              <a:t>Where could you use this in your work this week?</a:t>
            </a:r>
            <a:endParaRPr lang="en-US" sz="4000" dirty="0"/>
          </a:p>
        </p:txBody>
      </p:sp>
      <p:sp>
        <p:nvSpPr>
          <p:cNvPr id="7" name="Shape 5"/>
          <p:cNvSpPr/>
          <p:nvPr/>
        </p:nvSpPr>
        <p:spPr>
          <a:xfrm>
            <a:off x="3474720" y="4983480"/>
            <a:ext cx="457200" cy="73152"/>
          </a:xfrm>
          <a:prstGeom prst="roundRect">
            <a:avLst>
              <a:gd name="adj" fmla="val 50000"/>
            </a:avLst>
          </a:prstGeom>
          <a:solidFill>
            <a:srgbClr val="FF6B6B"/>
          </a:solidFill>
          <a:ln/>
        </p:spPr>
      </p:sp>
      <p:sp>
        <p:nvSpPr>
          <p:cNvPr id="8" name="Text 6"/>
          <p:cNvSpPr/>
          <p:nvPr/>
        </p:nvSpPr>
        <p:spPr>
          <a:xfrm>
            <a:off x="4160520" y="4818888"/>
            <a:ext cx="6766560" cy="411480"/>
          </a:xfrm>
          <a:prstGeom prst="rect">
            <a:avLst/>
          </a:prstGeom>
          <a:noFill/>
          <a:ln/>
        </p:spPr>
        <p:txBody>
          <a:bodyPr wrap="square" lIns="0" tIns="0" rIns="0" bIns="0" rtlCol="0" anchor="ctr"/>
          <a:lstStyle/>
          <a:p>
            <a:pPr indent="0" marL="0">
              <a:buNone/>
            </a:pPr>
            <a:r>
              <a:rPr lang="en-US" sz="1800" dirty="0">
                <a:solidFill>
                  <a:srgbClr val="A3A39C"/>
                </a:solidFill>
                <a:latin typeface="Arial" pitchFamily="34" charset="0"/>
                <a:ea typeface="Arial" pitchFamily="34" charset="-122"/>
                <a:cs typeface="Arial" pitchFamily="34" charset="-120"/>
              </a:rPr>
              <a:t>Two minutes alone, then share with a neighbour</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932688" cy="384048"/>
          </a:xfrm>
          <a:prstGeom prst="roundRect">
            <a:avLst>
              <a:gd name="adj" fmla="val 47619"/>
            </a:avLst>
          </a:prstGeom>
          <a:solidFill>
            <a:srgbClr val="FF6B6B"/>
          </a:solidFill>
          <a:ln/>
        </p:spPr>
        <p:txBody>
          <a:bodyPr wrap="square" lIns="0" tIns="0" rIns="0" bIns="0" rtlCol="0" anchor="ctr"/>
          <a:lstStyle/>
          <a:p>
            <a:pPr algn="ctr" indent="0" marL="0">
              <a:buNone/>
            </a:pPr>
            <a:r>
              <a:rPr lang="en-US" sz="1200" b="1" spc="200" kern="0" dirty="0">
                <a:solidFill>
                  <a:srgbClr val="161616"/>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F5F5F0"/>
                </a:solidFill>
                <a:latin typeface="Arial" pitchFamily="34" charset="0"/>
                <a:ea typeface="Arial" pitchFamily="34" charset="-122"/>
                <a:cs typeface="Arial" pitchFamily="34" charset="-120"/>
              </a:rPr>
              <a:t>Which part should I go deeper on?</a:t>
            </a:r>
            <a:endParaRPr lang="en-US" sz="3800" dirty="0"/>
          </a:p>
        </p:txBody>
      </p:sp>
      <p:sp>
        <p:nvSpPr>
          <p:cNvPr id="5" name="Shape 3"/>
          <p:cNvSpPr/>
          <p:nvPr/>
        </p:nvSpPr>
        <p:spPr>
          <a:xfrm>
            <a:off x="822960" y="3200400"/>
            <a:ext cx="5144872" cy="914400"/>
          </a:xfrm>
          <a:prstGeom prst="roundRect">
            <a:avLst>
              <a:gd name="adj" fmla="val 16000"/>
            </a:avLst>
          </a:prstGeom>
          <a:solidFill>
            <a:srgbClr val="262625"/>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Why it matters</a:t>
            </a:r>
            <a:endParaRPr lang="en-US" sz="2200" dirty="0"/>
          </a:p>
        </p:txBody>
      </p:sp>
      <p:sp>
        <p:nvSpPr>
          <p:cNvPr id="8" name="Shape 6"/>
          <p:cNvSpPr/>
          <p:nvPr/>
        </p:nvSpPr>
        <p:spPr>
          <a:xfrm>
            <a:off x="6223864" y="3200400"/>
            <a:ext cx="5144872" cy="914400"/>
          </a:xfrm>
          <a:prstGeom prst="roundRect">
            <a:avLst>
              <a:gd name="adj" fmla="val 16000"/>
            </a:avLst>
          </a:prstGeom>
          <a:solidFill>
            <a:srgbClr val="262625"/>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How it works</a:t>
            </a:r>
            <a:endParaRPr lang="en-US" sz="2200" dirty="0"/>
          </a:p>
        </p:txBody>
      </p:sp>
      <p:sp>
        <p:nvSpPr>
          <p:cNvPr id="11" name="Shape 9"/>
          <p:cNvSpPr/>
          <p:nvPr/>
        </p:nvSpPr>
        <p:spPr>
          <a:xfrm>
            <a:off x="822960" y="4297680"/>
            <a:ext cx="5144872" cy="914400"/>
          </a:xfrm>
          <a:prstGeom prst="roundRect">
            <a:avLst>
              <a:gd name="adj" fmla="val 16000"/>
            </a:avLst>
          </a:prstGeom>
          <a:solidFill>
            <a:srgbClr val="262625"/>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A real example</a:t>
            </a:r>
            <a:endParaRPr lang="en-US" sz="2200" dirty="0"/>
          </a:p>
        </p:txBody>
      </p:sp>
      <p:sp>
        <p:nvSpPr>
          <p:cNvPr id="14" name="Shape 12"/>
          <p:cNvSpPr/>
          <p:nvPr/>
        </p:nvSpPr>
        <p:spPr>
          <a:xfrm>
            <a:off x="6223864" y="4297680"/>
            <a:ext cx="5144872" cy="914400"/>
          </a:xfrm>
          <a:prstGeom prst="roundRect">
            <a:avLst>
              <a:gd name="adj" fmla="val 16000"/>
            </a:avLst>
          </a:prstGeom>
          <a:solidFill>
            <a:srgbClr val="262625"/>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Common mistakes</a:t>
            </a:r>
            <a:endParaRPr lang="en-US" sz="2200" dirty="0"/>
          </a:p>
        </p:txBody>
      </p:sp>
      <p:sp>
        <p:nvSpPr>
          <p:cNvPr id="17" name="Text 15"/>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A3A39C"/>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F5F5F0"/>
                </a:solidFill>
                <a:latin typeface="Arial" pitchFamily="34" charset="0"/>
                <a:ea typeface="Arial" pitchFamily="34" charset="-122"/>
                <a:cs typeface="Arial" pitchFamily="34" charset="-120"/>
              </a:rPr>
              <a:t>Key takeaways</a:t>
            </a:r>
            <a:endParaRPr lang="en-US" sz="4000" dirty="0"/>
          </a:p>
        </p:txBody>
      </p:sp>
      <p:sp>
        <p:nvSpPr>
          <p:cNvPr id="4" name="Shape 2"/>
          <p:cNvSpPr/>
          <p:nvPr/>
        </p:nvSpPr>
        <p:spPr>
          <a:xfrm>
            <a:off x="4754880" y="914400"/>
            <a:ext cx="6613855" cy="1444752"/>
          </a:xfrm>
          <a:prstGeom prst="roundRect">
            <a:avLst>
              <a:gd name="adj" fmla="val 11392"/>
            </a:avLst>
          </a:prstGeom>
          <a:solidFill>
            <a:srgbClr val="262625"/>
          </a:solidFill>
          <a:ln/>
        </p:spPr>
      </p:sp>
      <p:sp>
        <p:nvSpPr>
          <p:cNvPr id="5" name="Text 3"/>
          <p:cNvSpPr/>
          <p:nvPr/>
        </p:nvSpPr>
        <p:spPr>
          <a:xfrm>
            <a:off x="5074920" y="1362456"/>
            <a:ext cx="548640" cy="548640"/>
          </a:xfrm>
          <a:prstGeom prst="ellipse">
            <a:avLst/>
          </a:prstGeom>
          <a:solidFill>
            <a:srgbClr val="FF6B6B"/>
          </a:solidFill>
          <a:ln/>
        </p:spPr>
        <p:txBody>
          <a:bodyPr wrap="square" lIns="0" tIns="0" rIns="0" bIns="0" rtlCol="0" anchor="ctr"/>
          <a:lstStyle/>
          <a:p>
            <a:pPr algn="ctr" indent="0" marL="0">
              <a:buNone/>
            </a:pPr>
            <a:r>
              <a:rPr lang="en-US" sz="1800" b="1" dirty="0">
                <a:solidFill>
                  <a:srgbClr val="161616"/>
                </a:solidFill>
                <a:latin typeface="Arial" pitchFamily="34" charset="0"/>
                <a:ea typeface="Arial" pitchFamily="34" charset="-122"/>
                <a:cs typeface="Arial" pitchFamily="34" charset="-120"/>
              </a:rPr>
              <a:t>1</a:t>
            </a:r>
            <a:endParaRPr lang="en-US" sz="1800" dirty="0"/>
          </a:p>
        </p:txBody>
      </p:sp>
      <p:sp>
        <p:nvSpPr>
          <p:cNvPr id="6" name="Text 4"/>
          <p:cNvSpPr/>
          <p:nvPr/>
        </p:nvSpPr>
        <p:spPr>
          <a:xfrm>
            <a:off x="5897880" y="1097280"/>
            <a:ext cx="5150815" cy="1078992"/>
          </a:xfrm>
          <a:prstGeom prst="rect">
            <a:avLst/>
          </a:prstGeom>
          <a:noFill/>
          <a:ln/>
        </p:spPr>
        <p:txBody>
          <a:bodyPr wrap="square" lIns="0" tIns="0" rIns="0" bIns="0" rtlCol="0" anchor="ctr"/>
          <a:lstStyle/>
          <a:p>
            <a:pPr indent="0" marL="0">
              <a:buNone/>
            </a:pPr>
            <a:r>
              <a:rPr lang="en-US" sz="2200" b="1" dirty="0">
                <a:solidFill>
                  <a:srgbClr val="F5F5F0"/>
                </a:solidFill>
                <a:latin typeface="Arial" pitchFamily="34" charset="0"/>
                <a:ea typeface="Arial" pitchFamily="34" charset="-122"/>
                <a:cs typeface="Arial" pitchFamily="34" charset="-120"/>
              </a:rPr>
              <a:t>What it is, in plain words</a:t>
            </a:r>
            <a:endParaRPr lang="en-US" sz="2200" dirty="0"/>
          </a:p>
        </p:txBody>
      </p:sp>
      <p:sp>
        <p:nvSpPr>
          <p:cNvPr id="7" name="Shape 5"/>
          <p:cNvSpPr/>
          <p:nvPr/>
        </p:nvSpPr>
        <p:spPr>
          <a:xfrm>
            <a:off x="4754880" y="2578608"/>
            <a:ext cx="6613855" cy="1444752"/>
          </a:xfrm>
          <a:prstGeom prst="roundRect">
            <a:avLst>
              <a:gd name="adj" fmla="val 11392"/>
            </a:avLst>
          </a:prstGeom>
          <a:solidFill>
            <a:srgbClr val="262625"/>
          </a:solidFill>
          <a:ln/>
        </p:spPr>
      </p:sp>
      <p:sp>
        <p:nvSpPr>
          <p:cNvPr id="8" name="Text 6"/>
          <p:cNvSpPr/>
          <p:nvPr/>
        </p:nvSpPr>
        <p:spPr>
          <a:xfrm>
            <a:off x="5074920" y="3026664"/>
            <a:ext cx="548640" cy="548640"/>
          </a:xfrm>
          <a:prstGeom prst="ellipse">
            <a:avLst/>
          </a:prstGeom>
          <a:solidFill>
            <a:srgbClr val="FF6B6B"/>
          </a:solidFill>
          <a:ln/>
        </p:spPr>
        <p:txBody>
          <a:bodyPr wrap="square" lIns="0" tIns="0" rIns="0" bIns="0" rtlCol="0" anchor="ctr"/>
          <a:lstStyle/>
          <a:p>
            <a:pPr algn="ctr" indent="0" marL="0">
              <a:buNone/>
            </a:pPr>
            <a:r>
              <a:rPr lang="en-US" sz="1800" b="1" dirty="0">
                <a:solidFill>
                  <a:srgbClr val="161616"/>
                </a:solidFill>
                <a:latin typeface="Arial" pitchFamily="34" charset="0"/>
                <a:ea typeface="Arial" pitchFamily="34" charset="-122"/>
                <a:cs typeface="Arial" pitchFamily="34" charset="-120"/>
              </a:rPr>
              <a:t>2</a:t>
            </a:r>
            <a:endParaRPr lang="en-US" sz="1800" dirty="0"/>
          </a:p>
        </p:txBody>
      </p:sp>
      <p:sp>
        <p:nvSpPr>
          <p:cNvPr id="9" name="Text 7"/>
          <p:cNvSpPr/>
          <p:nvPr/>
        </p:nvSpPr>
        <p:spPr>
          <a:xfrm>
            <a:off x="5897880" y="2761488"/>
            <a:ext cx="5150815" cy="1078992"/>
          </a:xfrm>
          <a:prstGeom prst="rect">
            <a:avLst/>
          </a:prstGeom>
          <a:noFill/>
          <a:ln/>
        </p:spPr>
        <p:txBody>
          <a:bodyPr wrap="square" lIns="0" tIns="0" rIns="0" bIns="0" rtlCol="0" anchor="ctr"/>
          <a:lstStyle/>
          <a:p>
            <a:pPr indent="0" marL="0">
              <a:buNone/>
            </a:pPr>
            <a:r>
              <a:rPr lang="en-US" sz="2200" b="1" dirty="0">
                <a:solidFill>
                  <a:srgbClr val="F5F5F0"/>
                </a:solidFill>
                <a:latin typeface="Arial" pitchFamily="34" charset="0"/>
                <a:ea typeface="Arial" pitchFamily="34" charset="-122"/>
                <a:cs typeface="Arial" pitchFamily="34" charset="-120"/>
              </a:rPr>
              <a:t>How it works in a real case</a:t>
            </a:r>
            <a:endParaRPr lang="en-US" sz="2200" dirty="0"/>
          </a:p>
        </p:txBody>
      </p:sp>
      <p:sp>
        <p:nvSpPr>
          <p:cNvPr id="10" name="Shape 8"/>
          <p:cNvSpPr/>
          <p:nvPr/>
        </p:nvSpPr>
        <p:spPr>
          <a:xfrm>
            <a:off x="4754880" y="4242816"/>
            <a:ext cx="6613855" cy="1444752"/>
          </a:xfrm>
          <a:prstGeom prst="roundRect">
            <a:avLst>
              <a:gd name="adj" fmla="val 11392"/>
            </a:avLst>
          </a:prstGeom>
          <a:solidFill>
            <a:srgbClr val="262625"/>
          </a:solidFill>
          <a:ln/>
        </p:spPr>
      </p:sp>
      <p:sp>
        <p:nvSpPr>
          <p:cNvPr id="11" name="Text 9"/>
          <p:cNvSpPr/>
          <p:nvPr/>
        </p:nvSpPr>
        <p:spPr>
          <a:xfrm>
            <a:off x="5074920" y="4690872"/>
            <a:ext cx="548640" cy="548640"/>
          </a:xfrm>
          <a:prstGeom prst="ellipse">
            <a:avLst/>
          </a:prstGeom>
          <a:solidFill>
            <a:srgbClr val="FF6B6B"/>
          </a:solidFill>
          <a:ln/>
        </p:spPr>
        <p:txBody>
          <a:bodyPr wrap="square" lIns="0" tIns="0" rIns="0" bIns="0" rtlCol="0" anchor="ctr"/>
          <a:lstStyle/>
          <a:p>
            <a:pPr algn="ctr" indent="0" marL="0">
              <a:buNone/>
            </a:pPr>
            <a:r>
              <a:rPr lang="en-US" sz="1800" b="1" dirty="0">
                <a:solidFill>
                  <a:srgbClr val="161616"/>
                </a:solidFill>
                <a:latin typeface="Arial" pitchFamily="34" charset="0"/>
                <a:ea typeface="Arial" pitchFamily="34" charset="-122"/>
                <a:cs typeface="Arial" pitchFamily="34" charset="-120"/>
              </a:rPr>
              <a:t>3</a:t>
            </a:r>
            <a:endParaRPr lang="en-US" sz="1800" dirty="0"/>
          </a:p>
        </p:txBody>
      </p:sp>
      <p:sp>
        <p:nvSpPr>
          <p:cNvPr id="12" name="Text 10"/>
          <p:cNvSpPr/>
          <p:nvPr/>
        </p:nvSpPr>
        <p:spPr>
          <a:xfrm>
            <a:off x="5897880" y="4425696"/>
            <a:ext cx="5150815" cy="1078992"/>
          </a:xfrm>
          <a:prstGeom prst="rect">
            <a:avLst/>
          </a:prstGeom>
          <a:noFill/>
          <a:ln/>
        </p:spPr>
        <p:txBody>
          <a:bodyPr wrap="square" lIns="0" tIns="0" rIns="0" bIns="0" rtlCol="0" anchor="ctr"/>
          <a:lstStyle/>
          <a:p>
            <a:pPr indent="0" marL="0">
              <a:buNone/>
            </a:pPr>
            <a:r>
              <a:rPr lang="en-US" sz="2200" b="1" dirty="0">
                <a:solidFill>
                  <a:srgbClr val="F5F5F0"/>
                </a:solidFill>
                <a:latin typeface="Arial" pitchFamily="34" charset="0"/>
                <a:ea typeface="Arial" pitchFamily="34" charset="-122"/>
                <a:cs typeface="Arial" pitchFamily="34" charset="-120"/>
              </a:rPr>
              <a:t>One way to try it this week</a:t>
            </a:r>
            <a:endParaRPr lang="en-US" sz="2200" dirty="0"/>
          </a:p>
        </p:txBody>
      </p:sp>
      <p:sp>
        <p:nvSpPr>
          <p:cNvPr id="13" name="Text 11"/>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3A39C"/>
                </a:solidFill>
                <a:latin typeface="Arial" pitchFamily="34" charset="0"/>
                <a:ea typeface="Arial" pitchFamily="34" charset="-122"/>
                <a:cs typeface="Arial" pitchFamily="34" charset="-120"/>
              </a:rPr>
              <a:t>Lunch and learn</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932688" cy="384048"/>
          </a:xfrm>
          <a:prstGeom prst="roundRect">
            <a:avLst>
              <a:gd name="adj" fmla="val 47619"/>
            </a:avLst>
          </a:prstGeom>
          <a:solidFill>
            <a:srgbClr val="FF6B6B"/>
          </a:solidFill>
          <a:ln/>
        </p:spPr>
        <p:txBody>
          <a:bodyPr wrap="square" lIns="0" tIns="0" rIns="0" bIns="0" rtlCol="0" anchor="ctr"/>
          <a:lstStyle/>
          <a:p>
            <a:pPr algn="ctr" indent="0" marL="0">
              <a:buNone/>
            </a:pPr>
            <a:r>
              <a:rPr lang="en-US" sz="1200" b="1" spc="200" kern="0" dirty="0">
                <a:solidFill>
                  <a:srgbClr val="161616"/>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1984248" y="822960"/>
            <a:ext cx="2011680" cy="384048"/>
          </a:xfrm>
          <a:prstGeom prst="rect">
            <a:avLst/>
          </a:prstGeom>
          <a:noFill/>
          <a:ln/>
        </p:spPr>
        <p:txBody>
          <a:bodyPr wrap="square" lIns="0" tIns="0" rIns="0" bIns="0" rtlCol="0" anchor="ctr"/>
          <a:lstStyle/>
          <a:p>
            <a:pPr indent="0" marL="0">
              <a:buNone/>
            </a:pPr>
            <a:r>
              <a:rPr lang="en-US" sz="1400" dirty="0">
                <a:solidFill>
                  <a:srgbClr val="A3A39C"/>
                </a:solidFill>
                <a:latin typeface="Arial" pitchFamily="34" charset="0"/>
                <a:ea typeface="Arial" pitchFamily="34" charset="-122"/>
                <a:cs typeface="Arial" pitchFamily="34" charset="-120"/>
              </a:rPr>
              <a:t>Anonymous</a:t>
            </a:r>
            <a:endParaRPr lang="en-US" sz="1400" dirty="0"/>
          </a:p>
        </p:txBody>
      </p:sp>
      <p:sp>
        <p:nvSpPr>
          <p:cNvPr id="5" name="Text 3"/>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F5F5F0"/>
                </a:solidFill>
                <a:latin typeface="Arial" pitchFamily="34" charset="0"/>
                <a:ea typeface="Arial" pitchFamily="34" charset="-122"/>
                <a:cs typeface="Arial" pitchFamily="34" charset="-120"/>
              </a:rPr>
              <a:t>Was this worth your lunch break?</a:t>
            </a:r>
            <a:endParaRPr lang="en-US" sz="3800" dirty="0"/>
          </a:p>
        </p:txBody>
      </p:sp>
      <p:sp>
        <p:nvSpPr>
          <p:cNvPr id="6" name="Shape 4"/>
          <p:cNvSpPr/>
          <p:nvPr/>
        </p:nvSpPr>
        <p:spPr>
          <a:xfrm>
            <a:off x="822960" y="3200400"/>
            <a:ext cx="5144872" cy="914400"/>
          </a:xfrm>
          <a:prstGeom prst="roundRect">
            <a:avLst>
              <a:gd name="adj" fmla="val 16000"/>
            </a:avLst>
          </a:prstGeom>
          <a:solidFill>
            <a:srgbClr val="262625"/>
          </a:solidFill>
          <a:ln/>
        </p:spPr>
      </p:sp>
      <p:sp>
        <p:nvSpPr>
          <p:cNvPr id="7" name="Text 5"/>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A</a:t>
            </a:r>
            <a:endParaRPr lang="en-US" sz="2200" dirty="0"/>
          </a:p>
        </p:txBody>
      </p:sp>
      <p:sp>
        <p:nvSpPr>
          <p:cNvPr id="8" name="Text 6"/>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Yes, very</a:t>
            </a:r>
            <a:endParaRPr lang="en-US" sz="2200" dirty="0"/>
          </a:p>
        </p:txBody>
      </p:sp>
      <p:sp>
        <p:nvSpPr>
          <p:cNvPr id="9" name="Shape 7"/>
          <p:cNvSpPr/>
          <p:nvPr/>
        </p:nvSpPr>
        <p:spPr>
          <a:xfrm>
            <a:off x="6223864" y="3200400"/>
            <a:ext cx="5144872" cy="914400"/>
          </a:xfrm>
          <a:prstGeom prst="roundRect">
            <a:avLst>
              <a:gd name="adj" fmla="val 16000"/>
            </a:avLst>
          </a:prstGeom>
          <a:solidFill>
            <a:srgbClr val="262625"/>
          </a:solidFill>
          <a:ln/>
        </p:spPr>
      </p:sp>
      <p:sp>
        <p:nvSpPr>
          <p:cNvPr id="10" name="Text 8"/>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B</a:t>
            </a:r>
            <a:endParaRPr lang="en-US" sz="2200" dirty="0"/>
          </a:p>
        </p:txBody>
      </p:sp>
      <p:sp>
        <p:nvSpPr>
          <p:cNvPr id="11" name="Text 9"/>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Somewhat</a:t>
            </a:r>
            <a:endParaRPr lang="en-US" sz="2200" dirty="0"/>
          </a:p>
        </p:txBody>
      </p:sp>
      <p:sp>
        <p:nvSpPr>
          <p:cNvPr id="12" name="Shape 10"/>
          <p:cNvSpPr/>
          <p:nvPr/>
        </p:nvSpPr>
        <p:spPr>
          <a:xfrm>
            <a:off x="822960" y="4297680"/>
            <a:ext cx="5144872" cy="914400"/>
          </a:xfrm>
          <a:prstGeom prst="roundRect">
            <a:avLst>
              <a:gd name="adj" fmla="val 16000"/>
            </a:avLst>
          </a:prstGeom>
          <a:solidFill>
            <a:srgbClr val="262625"/>
          </a:solidFill>
          <a:ln/>
        </p:spPr>
      </p:sp>
      <p:sp>
        <p:nvSpPr>
          <p:cNvPr id="13" name="Text 11"/>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C</a:t>
            </a:r>
            <a:endParaRPr lang="en-US" sz="2200" dirty="0"/>
          </a:p>
        </p:txBody>
      </p:sp>
      <p:sp>
        <p:nvSpPr>
          <p:cNvPr id="14" name="Text 12"/>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Not this time</a:t>
            </a:r>
            <a:endParaRPr lang="en-US" sz="2200" dirty="0"/>
          </a:p>
        </p:txBody>
      </p:sp>
      <p:sp>
        <p:nvSpPr>
          <p:cNvPr id="15" name="Text 13"/>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A3A39C"/>
                </a:solidFill>
                <a:latin typeface="Arial" pitchFamily="34" charset="0"/>
                <a:ea typeface="Arial" pitchFamily="34" charset="-122"/>
                <a:cs typeface="Arial" pitchFamily="34" charset="-120"/>
              </a:rPr>
              <a:t>Answer with your letter: A, B or C</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F5F5F0"/>
                </a:solidFill>
                <a:latin typeface="Arial" pitchFamily="34" charset="0"/>
                <a:ea typeface="Arial" pitchFamily="34" charset="-122"/>
                <a:cs typeface="Arial" pitchFamily="34" charset="-120"/>
              </a:rPr>
              <a:t>Next steps</a:t>
            </a:r>
            <a:endParaRPr lang="en-US" sz="4000" dirty="0"/>
          </a:p>
        </p:txBody>
      </p:sp>
      <p:sp>
        <p:nvSpPr>
          <p:cNvPr id="4" name="Shape 2"/>
          <p:cNvSpPr/>
          <p:nvPr/>
        </p:nvSpPr>
        <p:spPr>
          <a:xfrm>
            <a:off x="4754880" y="914400"/>
            <a:ext cx="6613855" cy="1444752"/>
          </a:xfrm>
          <a:prstGeom prst="roundRect">
            <a:avLst>
              <a:gd name="adj" fmla="val 11392"/>
            </a:avLst>
          </a:prstGeom>
          <a:solidFill>
            <a:srgbClr val="262625"/>
          </a:solidFill>
          <a:ln/>
        </p:spPr>
      </p:sp>
      <p:sp>
        <p:nvSpPr>
          <p:cNvPr id="5" name="Text 3"/>
          <p:cNvSpPr/>
          <p:nvPr/>
        </p:nvSpPr>
        <p:spPr>
          <a:xfrm>
            <a:off x="5074920" y="1362456"/>
            <a:ext cx="548640" cy="548640"/>
          </a:xfrm>
          <a:prstGeom prst="ellipse">
            <a:avLst/>
          </a:prstGeom>
          <a:solidFill>
            <a:srgbClr val="FF6B6B"/>
          </a:solidFill>
          <a:ln/>
        </p:spPr>
        <p:txBody>
          <a:bodyPr wrap="square" lIns="0" tIns="0" rIns="0" bIns="0" rtlCol="0" anchor="ctr"/>
          <a:lstStyle/>
          <a:p>
            <a:pPr algn="ctr" indent="0" marL="0">
              <a:buNone/>
            </a:pPr>
            <a:r>
              <a:rPr lang="en-US" sz="1800" b="1" dirty="0">
                <a:solidFill>
                  <a:srgbClr val="161616"/>
                </a:solidFill>
                <a:latin typeface="Arial" pitchFamily="34" charset="0"/>
                <a:ea typeface="Arial" pitchFamily="34" charset="-122"/>
                <a:cs typeface="Arial" pitchFamily="34" charset="-120"/>
              </a:rPr>
              <a:t>→</a:t>
            </a:r>
            <a:endParaRPr lang="en-US" sz="1800" dirty="0"/>
          </a:p>
        </p:txBody>
      </p:sp>
      <p:sp>
        <p:nvSpPr>
          <p:cNvPr id="6" name="Text 4"/>
          <p:cNvSpPr/>
          <p:nvPr/>
        </p:nvSpPr>
        <p:spPr>
          <a:xfrm>
            <a:off x="5897880" y="1188720"/>
            <a:ext cx="5150815" cy="548640"/>
          </a:xfrm>
          <a:prstGeom prst="rect">
            <a:avLst/>
          </a:prstGeom>
          <a:noFill/>
          <a:ln/>
        </p:spPr>
        <p:txBody>
          <a:bodyPr wrap="square" lIns="0" tIns="0" rIns="0" bIns="0" rtlCol="0" anchor="t"/>
          <a:lstStyle/>
          <a:p>
            <a:pPr indent="0" marL="0">
              <a:buNone/>
            </a:pPr>
            <a:r>
              <a:rPr lang="en-US" sz="2200" b="1" dirty="0">
                <a:solidFill>
                  <a:srgbClr val="F5F5F0"/>
                </a:solidFill>
                <a:latin typeface="Arial" pitchFamily="34" charset="0"/>
                <a:ea typeface="Arial" pitchFamily="34" charset="-122"/>
                <a:cs typeface="Arial" pitchFamily="34" charset="-120"/>
              </a:rPr>
              <a:t>Try the exercise on a real task</a:t>
            </a:r>
            <a:endParaRPr lang="en-US" sz="2200" dirty="0"/>
          </a:p>
        </p:txBody>
      </p:sp>
      <p:sp>
        <p:nvSpPr>
          <p:cNvPr id="7" name="Text 5"/>
          <p:cNvSpPr/>
          <p:nvPr/>
        </p:nvSpPr>
        <p:spPr>
          <a:xfrm>
            <a:off x="5897880" y="1783080"/>
            <a:ext cx="5150815" cy="320040"/>
          </a:xfrm>
          <a:prstGeom prst="rect">
            <a:avLst/>
          </a:prstGeom>
          <a:noFill/>
          <a:ln/>
        </p:spPr>
        <p:txBody>
          <a:bodyPr wrap="square" lIns="0" tIns="0" rIns="0" bIns="0" rtlCol="0" anchor="t"/>
          <a:lstStyle/>
          <a:p>
            <a:pPr indent="0" marL="0">
              <a:buNone/>
            </a:pPr>
            <a:r>
              <a:rPr lang="en-US" sz="1300" dirty="0">
                <a:solidFill>
                  <a:srgbClr val="A3A39C"/>
                </a:solidFill>
                <a:latin typeface="Arial" pitchFamily="34" charset="0"/>
                <a:ea typeface="Arial" pitchFamily="34" charset="-122"/>
                <a:cs typeface="Arial" pitchFamily="34" charset="-120"/>
              </a:rPr>
              <a:t>Owner: ____________     By: ____________</a:t>
            </a:r>
            <a:endParaRPr lang="en-US" sz="1300" dirty="0"/>
          </a:p>
        </p:txBody>
      </p:sp>
      <p:sp>
        <p:nvSpPr>
          <p:cNvPr id="8" name="Shape 6"/>
          <p:cNvSpPr/>
          <p:nvPr/>
        </p:nvSpPr>
        <p:spPr>
          <a:xfrm>
            <a:off x="4754880" y="2578608"/>
            <a:ext cx="6613855" cy="1444752"/>
          </a:xfrm>
          <a:prstGeom prst="roundRect">
            <a:avLst>
              <a:gd name="adj" fmla="val 11392"/>
            </a:avLst>
          </a:prstGeom>
          <a:solidFill>
            <a:srgbClr val="262625"/>
          </a:solidFill>
          <a:ln/>
        </p:spPr>
      </p:sp>
      <p:sp>
        <p:nvSpPr>
          <p:cNvPr id="9" name="Text 7"/>
          <p:cNvSpPr/>
          <p:nvPr/>
        </p:nvSpPr>
        <p:spPr>
          <a:xfrm>
            <a:off x="5074920" y="3026664"/>
            <a:ext cx="548640" cy="548640"/>
          </a:xfrm>
          <a:prstGeom prst="ellipse">
            <a:avLst/>
          </a:prstGeom>
          <a:solidFill>
            <a:srgbClr val="FF6B6B"/>
          </a:solidFill>
          <a:ln/>
        </p:spPr>
        <p:txBody>
          <a:bodyPr wrap="square" lIns="0" tIns="0" rIns="0" bIns="0" rtlCol="0" anchor="ctr"/>
          <a:lstStyle/>
          <a:p>
            <a:pPr algn="ctr" indent="0" marL="0">
              <a:buNone/>
            </a:pPr>
            <a:r>
              <a:rPr lang="en-US" sz="1800" b="1" dirty="0">
                <a:solidFill>
                  <a:srgbClr val="161616"/>
                </a:solidFill>
                <a:latin typeface="Arial" pitchFamily="34" charset="0"/>
                <a:ea typeface="Arial" pitchFamily="34" charset="-122"/>
                <a:cs typeface="Arial" pitchFamily="34" charset="-120"/>
              </a:rPr>
              <a:t>→</a:t>
            </a:r>
            <a:endParaRPr lang="en-US" sz="1800" dirty="0"/>
          </a:p>
        </p:txBody>
      </p:sp>
      <p:sp>
        <p:nvSpPr>
          <p:cNvPr id="10" name="Text 8"/>
          <p:cNvSpPr/>
          <p:nvPr/>
        </p:nvSpPr>
        <p:spPr>
          <a:xfrm>
            <a:off x="5897880" y="2852928"/>
            <a:ext cx="5150815" cy="548640"/>
          </a:xfrm>
          <a:prstGeom prst="rect">
            <a:avLst/>
          </a:prstGeom>
          <a:noFill/>
          <a:ln/>
        </p:spPr>
        <p:txBody>
          <a:bodyPr wrap="square" lIns="0" tIns="0" rIns="0" bIns="0" rtlCol="0" anchor="t"/>
          <a:lstStyle/>
          <a:p>
            <a:pPr indent="0" marL="0">
              <a:buNone/>
            </a:pPr>
            <a:r>
              <a:rPr lang="en-US" sz="2200" b="1" dirty="0">
                <a:solidFill>
                  <a:srgbClr val="F5F5F0"/>
                </a:solidFill>
                <a:latin typeface="Arial" pitchFamily="34" charset="0"/>
                <a:ea typeface="Arial" pitchFamily="34" charset="-122"/>
                <a:cs typeface="Arial" pitchFamily="34" charset="-120"/>
              </a:rPr>
              <a:t>Open the one resource shared</a:t>
            </a:r>
            <a:endParaRPr lang="en-US" sz="2200" dirty="0"/>
          </a:p>
        </p:txBody>
      </p:sp>
      <p:sp>
        <p:nvSpPr>
          <p:cNvPr id="11" name="Text 9"/>
          <p:cNvSpPr/>
          <p:nvPr/>
        </p:nvSpPr>
        <p:spPr>
          <a:xfrm>
            <a:off x="5897880" y="3447288"/>
            <a:ext cx="5150815" cy="320040"/>
          </a:xfrm>
          <a:prstGeom prst="rect">
            <a:avLst/>
          </a:prstGeom>
          <a:noFill/>
          <a:ln/>
        </p:spPr>
        <p:txBody>
          <a:bodyPr wrap="square" lIns="0" tIns="0" rIns="0" bIns="0" rtlCol="0" anchor="t"/>
          <a:lstStyle/>
          <a:p>
            <a:pPr indent="0" marL="0">
              <a:buNone/>
            </a:pPr>
            <a:r>
              <a:rPr lang="en-US" sz="1300" dirty="0">
                <a:solidFill>
                  <a:srgbClr val="A3A39C"/>
                </a:solidFill>
                <a:latin typeface="Arial" pitchFamily="34" charset="0"/>
                <a:ea typeface="Arial" pitchFamily="34" charset="-122"/>
                <a:cs typeface="Arial" pitchFamily="34" charset="-120"/>
              </a:rPr>
              <a:t>Owner: ____________     By: ____________</a:t>
            </a:r>
            <a:endParaRPr lang="en-US" sz="1300" dirty="0"/>
          </a:p>
        </p:txBody>
      </p:sp>
      <p:sp>
        <p:nvSpPr>
          <p:cNvPr id="12" name="Shape 10"/>
          <p:cNvSpPr/>
          <p:nvPr/>
        </p:nvSpPr>
        <p:spPr>
          <a:xfrm>
            <a:off x="4754880" y="4242816"/>
            <a:ext cx="6613855" cy="1444752"/>
          </a:xfrm>
          <a:prstGeom prst="roundRect">
            <a:avLst>
              <a:gd name="adj" fmla="val 11392"/>
            </a:avLst>
          </a:prstGeom>
          <a:solidFill>
            <a:srgbClr val="262625"/>
          </a:solidFill>
          <a:ln/>
        </p:spPr>
      </p:sp>
      <p:sp>
        <p:nvSpPr>
          <p:cNvPr id="13" name="Text 11"/>
          <p:cNvSpPr/>
          <p:nvPr/>
        </p:nvSpPr>
        <p:spPr>
          <a:xfrm>
            <a:off x="5074920" y="4690872"/>
            <a:ext cx="548640" cy="548640"/>
          </a:xfrm>
          <a:prstGeom prst="ellipse">
            <a:avLst/>
          </a:prstGeom>
          <a:solidFill>
            <a:srgbClr val="FF6B6B"/>
          </a:solidFill>
          <a:ln/>
        </p:spPr>
        <p:txBody>
          <a:bodyPr wrap="square" lIns="0" tIns="0" rIns="0" bIns="0" rtlCol="0" anchor="ctr"/>
          <a:lstStyle/>
          <a:p>
            <a:pPr algn="ctr" indent="0" marL="0">
              <a:buNone/>
            </a:pPr>
            <a:r>
              <a:rPr lang="en-US" sz="1800" b="1" dirty="0">
                <a:solidFill>
                  <a:srgbClr val="161616"/>
                </a:solidFill>
                <a:latin typeface="Arial" pitchFamily="34" charset="0"/>
                <a:ea typeface="Arial" pitchFamily="34" charset="-122"/>
                <a:cs typeface="Arial" pitchFamily="34" charset="-120"/>
              </a:rPr>
              <a:t>→</a:t>
            </a:r>
            <a:endParaRPr lang="en-US" sz="1800" dirty="0"/>
          </a:p>
        </p:txBody>
      </p:sp>
      <p:sp>
        <p:nvSpPr>
          <p:cNvPr id="14" name="Text 12"/>
          <p:cNvSpPr/>
          <p:nvPr/>
        </p:nvSpPr>
        <p:spPr>
          <a:xfrm>
            <a:off x="5897880" y="4517136"/>
            <a:ext cx="5150815" cy="548640"/>
          </a:xfrm>
          <a:prstGeom prst="rect">
            <a:avLst/>
          </a:prstGeom>
          <a:noFill/>
          <a:ln/>
        </p:spPr>
        <p:txBody>
          <a:bodyPr wrap="square" lIns="0" tIns="0" rIns="0" bIns="0" rtlCol="0" anchor="t"/>
          <a:lstStyle/>
          <a:p>
            <a:pPr indent="0" marL="0">
              <a:buNone/>
            </a:pPr>
            <a:r>
              <a:rPr lang="en-US" sz="2200" b="1" dirty="0">
                <a:solidFill>
                  <a:srgbClr val="F5F5F0"/>
                </a:solidFill>
                <a:latin typeface="Arial" pitchFamily="34" charset="0"/>
                <a:ea typeface="Arial" pitchFamily="34" charset="-122"/>
                <a:cs typeface="Arial" pitchFamily="34" charset="-120"/>
              </a:rPr>
              <a:t>Show one colleague what you learned</a:t>
            </a:r>
            <a:endParaRPr lang="en-US" sz="2200" dirty="0"/>
          </a:p>
        </p:txBody>
      </p:sp>
      <p:sp>
        <p:nvSpPr>
          <p:cNvPr id="15" name="Text 13"/>
          <p:cNvSpPr/>
          <p:nvPr/>
        </p:nvSpPr>
        <p:spPr>
          <a:xfrm>
            <a:off x="5897880" y="5111496"/>
            <a:ext cx="5150815" cy="320040"/>
          </a:xfrm>
          <a:prstGeom prst="rect">
            <a:avLst/>
          </a:prstGeom>
          <a:noFill/>
          <a:ln/>
        </p:spPr>
        <p:txBody>
          <a:bodyPr wrap="square" lIns="0" tIns="0" rIns="0" bIns="0" rtlCol="0" anchor="t"/>
          <a:lstStyle/>
          <a:p>
            <a:pPr indent="0" marL="0">
              <a:buNone/>
            </a:pPr>
            <a:r>
              <a:rPr lang="en-US" sz="1300" dirty="0">
                <a:solidFill>
                  <a:srgbClr val="A3A39C"/>
                </a:solidFill>
                <a:latin typeface="Arial" pitchFamily="34" charset="0"/>
                <a:ea typeface="Arial" pitchFamily="34" charset="-122"/>
                <a:cs typeface="Arial" pitchFamily="34" charset="-120"/>
              </a:rPr>
              <a:t>Owner: ____________     By: ____________</a:t>
            </a:r>
            <a:endParaRPr lang="en-US" sz="1300" dirty="0"/>
          </a:p>
        </p:txBody>
      </p:sp>
      <p:sp>
        <p:nvSpPr>
          <p:cNvPr id="16" name="Text 14"/>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3A39C"/>
                </a:solidFill>
                <a:latin typeface="Arial" pitchFamily="34" charset="0"/>
                <a:ea typeface="Arial" pitchFamily="34" charset="-122"/>
                <a:cs typeface="Arial" pitchFamily="34" charset="-120"/>
              </a:rPr>
              <a:t>Lunch and learn</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6B6B">
              <a:alpha val="14000"/>
            </a:srgbClr>
          </a:solidFill>
          <a:ln/>
        </p:spPr>
      </p:sp>
      <p:sp>
        <p:nvSpPr>
          <p:cNvPr id="3" name="Shape 1"/>
          <p:cNvSpPr/>
          <p:nvPr/>
        </p:nvSpPr>
        <p:spPr>
          <a:xfrm>
            <a:off x="10225735" y="4983480"/>
            <a:ext cx="1005840" cy="1005840"/>
          </a:xfrm>
          <a:prstGeom prst="ellipse">
            <a:avLst/>
          </a:prstGeom>
          <a:ln w="76200">
            <a:solidFill>
              <a:srgbClr val="FF6B6B">
                <a:alpha val="45000"/>
              </a:srgbClr>
            </a:solidFill>
            <a:prstDash val="solid"/>
          </a:ln>
        </p:spPr>
      </p:sp>
      <p:sp>
        <p:nvSpPr>
          <p:cNvPr id="4" name="Shape 2"/>
          <p:cNvSpPr/>
          <p:nvPr/>
        </p:nvSpPr>
        <p:spPr>
          <a:xfrm>
            <a:off x="5547208" y="2148840"/>
            <a:ext cx="1097280" cy="91440"/>
          </a:xfrm>
          <a:prstGeom prst="roundRect">
            <a:avLst>
              <a:gd name="adj" fmla="val 50000"/>
            </a:avLst>
          </a:prstGeom>
          <a:solidFill>
            <a:srgbClr val="FF6B6B"/>
          </a:solidFill>
          <a:ln/>
        </p:spPr>
      </p:sp>
      <p:sp>
        <p:nvSpPr>
          <p:cNvPr id="5" name="Text 3"/>
          <p:cNvSpPr/>
          <p:nvPr/>
        </p:nvSpPr>
        <p:spPr>
          <a:xfrm>
            <a:off x="1097280" y="2514600"/>
            <a:ext cx="9997135" cy="1737360"/>
          </a:xfrm>
          <a:prstGeom prst="rect">
            <a:avLst/>
          </a:prstGeom>
          <a:noFill/>
          <a:ln/>
        </p:spPr>
        <p:txBody>
          <a:bodyPr wrap="square" lIns="0" tIns="0" rIns="0" bIns="0" rtlCol="0" anchor="ctr"/>
          <a:lstStyle/>
          <a:p>
            <a:pPr algn="ctr" indent="0" marL="0">
              <a:buNone/>
            </a:pPr>
            <a:r>
              <a:rPr lang="en-US" sz="4600" b="1" spc="-100" kern="0" dirty="0">
                <a:solidFill>
                  <a:srgbClr val="F5F5F0"/>
                </a:solidFill>
                <a:latin typeface="Arial" pitchFamily="34" charset="0"/>
                <a:ea typeface="Arial" pitchFamily="34" charset="-122"/>
                <a:cs typeface="Arial" pitchFamily="34" charset="-120"/>
              </a:rPr>
              <a:t>Thanks for joining. Enjoy the rest of lunch.</a:t>
            </a:r>
            <a:endParaRPr lang="en-US" sz="4600" dirty="0"/>
          </a:p>
        </p:txBody>
      </p:sp>
      <p:sp>
        <p:nvSpPr>
          <p:cNvPr id="6" name="Text 4"/>
          <p:cNvSpPr/>
          <p:nvPr/>
        </p:nvSpPr>
        <p:spPr>
          <a:xfrm>
            <a:off x="1463040" y="4434840"/>
            <a:ext cx="9265615" cy="548640"/>
          </a:xfrm>
          <a:prstGeom prst="rect">
            <a:avLst/>
          </a:prstGeom>
          <a:noFill/>
          <a:ln/>
        </p:spPr>
        <p:txBody>
          <a:bodyPr wrap="square" lIns="0" tIns="0" rIns="0" bIns="0" rtlCol="0" anchor="t"/>
          <a:lstStyle/>
          <a:p>
            <a:pPr algn="ctr" indent="0" marL="0">
              <a:buNone/>
            </a:pPr>
            <a:r>
              <a:rPr lang="en-US" sz="2000" dirty="0">
                <a:solidFill>
                  <a:srgbClr val="A3A39C"/>
                </a:solidFill>
                <a:latin typeface="Arial" pitchFamily="34" charset="0"/>
                <a:ea typeface="Arial" pitchFamily="34" charset="-122"/>
                <a:cs typeface="Arial" pitchFamily="34" charset="-120"/>
              </a:rPr>
              <a:t>Your email  ·  Your website</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claryoo.com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Lunch and learn template</dc:title>
  <dc:subject>PptxGenJS Presentation</dc:subject>
  <dc:creator>Claryoo</dc:creator>
  <cp:lastModifiedBy>Claryoo</cp:lastModifiedBy>
  <cp:revision>1</cp:revision>
  <dcterms:created xsi:type="dcterms:W3CDTF">2026-10-14T17:01:25Z</dcterms:created>
  <dcterms:modified xsi:type="dcterms:W3CDTF">2026-10-14T17:01:25Z</dcterms:modified>
</cp:coreProperties>
</file>