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for having me. In the next forty minutes I want to leave you with one idea you can use straight away.
DO
Walk to the centre, pause, and make eye contact before you speak. Skip your bio if the host has already introduced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Here’s where we’re going: the problem, the idea, and what you can do about it on Monday.
DO
Keep this short. The agenda reassures people you have a plan, it isn’t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Before I start, I’d like to know why you’re here. Pick the answer closest to the truth.
DO
Read the top answer aloud. If many came with a live problem, promise to make the Monday section practical and keep that promise.
COLLECTING ANSWERS
In the room: read each letter out and count the hands.
Online: ask people to type their letter in the chat.
Want the votes counted live, with the quiet people included? Run this poll live with Claryoo, free: https://claryoo.com/templates/keynote-speech?ref=deck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So, the big idea. Let me show you why it matters, starting with a story.
DO
Pause on this slide for a breath. A quiet beat before the main part helps the room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
SAY
Let me start with a moment I think many of you will recognise.
DO
Tell the story without slides, then pause before naming the problem. Look at different parts of the room, not the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Here’s the idea in one sentence, and here’s what it looked like when someone tried it.
DO
Slow down on the one sentence and let it sit. If energy dips during the example, ask the room a quick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
SAY
Ideas are easy to agree with and hard to start. So let’s make the first step small.
DO
Be concrete: name a day, a meeting, a sentence to say. Avoid adding new ideas here; this is about one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Turn to the person next to you. Where would this idea make the biggest difference for you?
DO
Give two minutes, then invite two or three people to share. Pick from different parts of the room, not only the front.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Let’s see where your teams stand on this today.
DO
If most say not on our radar, slow the next part down and spend more time on the first step. If many already do it, invite one to share what worked.
COLLECTING ANSWERS
In the room: read each letter out and count the hands.
Online: ask people to type their letter in the chat.
Want the votes counted live, with the quiet people included? Run this poll live with Claryoo, free: https://claryoo.com/templates/keynote-speech?ref=deck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If you remember three things from today, make it these.
DO
Read each takeaway slowly and repeat your one-sentence idea word for word, exactly as you said it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Now it’s your turn. Who has a question for me?
DO
Repeat each question so the whole room hears it. Keep answers under a minute. If a question needs longer, offer to talk afterwards.
COLLECTING ANSWERS
In the room: write names on slips of paper and draw one, from the people who said ASK.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Before you leave, here are three things to do this week.
DO
Ask people to write their first step down now, while the idea is fresh.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 you. I’ll be around after this if you want to keep talking.
DO
End on time. Stay on stage for a moment, then step off to talk with people who come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keynote-speech?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161616"/>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5F5F0"/>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3A39C"/>
                </a:solidFill>
                <a:latin typeface="Arial" pitchFamily="34" charset="0"/>
                <a:ea typeface="Arial" pitchFamily="34" charset="-122"/>
                <a:cs typeface="Arial" pitchFamily="34" charset="-120"/>
              </a:rPr>
              <a:t>This slide is hidden when you present. About 51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3A39C"/>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Walk to the centre, pause, and make eye contact before you speak. Skip your bio if the host has already introduced yo…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Keep this short. The agenda reassures people you have a plan, it isn’t the talk.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What brought you to thi…</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Read the top answer aloud. If many came with a live problem, promise to make the Monday section practical and keep th…</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Pause on this slide for a breath. A quiet beat before the main part helps the room reset.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The problem we all share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Tell the story without slides, then pause before naming the problem. Look at different parts of the room, not the scr…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The idea that changes it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Slow down on the one sentence and let it sit. If energy dips during the example, ask the room a quick question.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What it looks like on Monday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Be concrete: name a day, a meeting, a sentence to say. Avoid adding new ideas here; this is about one action.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Give two minutes, then invite two or three people to share. Pick from different parts of the room, not only the front.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Where does your team st…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If most say not on our radar, slow the next part down and spend more time on the first step. If many already do it, i…</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Read each takeaway slowly and repeat your one-sentence idea word for word, exactly as you said it earlier.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Repeat each question so the whole room hears it. Keep answers under a minute. If a question needs longer, offer to ta…</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people to write their first step down now, while the idea is fresh.</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End on time. Stay on stage for a moment, then step off to talk with people who come up.</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62625"/>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5F5F0"/>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3A39C"/>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6B6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TALKS AND EVENTS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7200" b="1" spc="-100" kern="0" dirty="0">
                <a:solidFill>
                  <a:srgbClr val="F5F5F0"/>
                </a:solidFill>
                <a:latin typeface="Arial" pitchFamily="34" charset="0"/>
                <a:ea typeface="Arial" pitchFamily="34" charset="-122"/>
                <a:cs typeface="Arial" pitchFamily="34" charset="-120"/>
              </a:rPr>
              <a:t>Keynote speech</a:t>
            </a:r>
            <a:endParaRPr lang="en-US" sz="7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3A39C"/>
                </a:solidFill>
                <a:latin typeface="Arial" pitchFamily="34" charset="0"/>
                <a:ea typeface="Arial" pitchFamily="34" charset="-122"/>
                <a:cs typeface="Arial" pitchFamily="34" charset="-120"/>
              </a:rPr>
              <a:t>One idea worth carrying out of this room</a:t>
            </a:r>
            <a:endParaRPr lang="en-US" sz="2400" dirty="0"/>
          </a:p>
        </p:txBody>
      </p:sp>
      <p:sp>
        <p:nvSpPr>
          <p:cNvPr id="7" name="Shape 5"/>
          <p:cNvSpPr/>
          <p:nvPr/>
        </p:nvSpPr>
        <p:spPr>
          <a:xfrm>
            <a:off x="822960" y="5916168"/>
            <a:ext cx="914400" cy="82296"/>
          </a:xfrm>
          <a:prstGeom prst="roundRect">
            <a:avLst>
              <a:gd name="adj" fmla="val 50000"/>
            </a:avLst>
          </a:prstGeom>
          <a:solidFill>
            <a:srgbClr val="FF6B6B"/>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5F5F0"/>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62625"/>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The problem we share</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6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62625"/>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The idea that changes it</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33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62625"/>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What you can do on Monday</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12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What brought you to this talk today?</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The topic itself</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A problem I’m facing now</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Curious about the speaker</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My team sent me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6B6B"/>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161616">
              <a:alpha val="12000"/>
            </a:srgbClr>
          </a:solidFill>
          <a:ln/>
        </p:spPr>
      </p:sp>
      <p:sp>
        <p:nvSpPr>
          <p:cNvPr id="3" name="Shape 1"/>
          <p:cNvSpPr/>
          <p:nvPr/>
        </p:nvSpPr>
        <p:spPr>
          <a:xfrm>
            <a:off x="10225735" y="4983480"/>
            <a:ext cx="1005840" cy="1005840"/>
          </a:xfrm>
          <a:prstGeom prst="ellipse">
            <a:avLst/>
          </a:prstGeom>
          <a:ln w="76200">
            <a:solidFill>
              <a:srgbClr val="161616">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161616"/>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161616"/>
                </a:solidFill>
                <a:latin typeface="Arial" pitchFamily="34" charset="0"/>
                <a:ea typeface="Arial" pitchFamily="34" charset="-122"/>
                <a:cs typeface="Arial" pitchFamily="34" charset="-120"/>
              </a:rPr>
              <a:t>The big idea</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The problem we all share</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Open with one true moment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Start with a scene: a person, a place, what went wrong. Keep it under two minutes and save your credentials for later.</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Name the cost plainly</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Say what the problem costs people in time, money or trust, using the words the room already uses for it.</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Show why it matters now</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Point to what has changed recently that makes the problem urgent, so the room leans in rather than nods along.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Keynote speech</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The idea that changes it</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One sentence, said twice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State your idea in under fifteen words. Say it here and again at the close, word for word, so people can repeat it.</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Prove it with one example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Walk through one real case from start to finish. One detailed example persuades more than five quick mentions.</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Answer the doubt out loud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Name the strongest objection before the room does, then answer it. It shows you have thought the idea through.</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Keynote speech</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What it looks like on Monday</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Make the first step small</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Give one action people can take within a week, such as a question to ask in their next team meeting.</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Show a before and after</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Describe the same task with and without the idea, so people can picture the change in their own work.</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Leave a line they’ll repeat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Close this part on a short phrase that sums up the idea. If people quote it in the hallway, the talk travelled.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Keynote speech</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6B6B"/>
          </a:solidFill>
          <a:ln/>
        </p:spPr>
        <p:txBody>
          <a:bodyPr wrap="square" lIns="0" tIns="0" rIns="0" bIns="0" rtlCol="0" anchor="ctr"/>
          <a:lstStyle/>
          <a:p>
            <a:pPr algn="ctr" indent="0" marL="0">
              <a:buNone/>
            </a:pPr>
            <a:r>
              <a:rPr lang="en-US" sz="12000" b="1" dirty="0">
                <a:solidFill>
                  <a:srgbClr val="161616"/>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5F5F0"/>
                </a:solidFill>
                <a:latin typeface="Arial" pitchFamily="34" charset="0"/>
                <a:ea typeface="Arial" pitchFamily="34" charset="-122"/>
                <a:cs typeface="Arial" pitchFamily="34" charset="-120"/>
              </a:rPr>
              <a:t>Where would this idea make the biggest difference for you?</a:t>
            </a:r>
            <a:endParaRPr lang="en-US" sz="3400" dirty="0"/>
          </a:p>
        </p:txBody>
      </p:sp>
      <p:sp>
        <p:nvSpPr>
          <p:cNvPr id="7" name="Shape 5"/>
          <p:cNvSpPr/>
          <p:nvPr/>
        </p:nvSpPr>
        <p:spPr>
          <a:xfrm>
            <a:off x="3474720" y="4983480"/>
            <a:ext cx="457200" cy="73152"/>
          </a:xfrm>
          <a:prstGeom prst="roundRect">
            <a:avLst>
              <a:gd name="adj" fmla="val 50000"/>
            </a:avLst>
          </a:prstGeom>
          <a:solidFill>
            <a:srgbClr val="FF6B6B"/>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3A39C"/>
                </a:solidFill>
                <a:latin typeface="Arial" pitchFamily="34" charset="0"/>
                <a:ea typeface="Arial" pitchFamily="34" charset="-122"/>
                <a:cs typeface="Arial" pitchFamily="34" charset="-120"/>
              </a:rPr>
              <a:t>Two minutes with the person next to you</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Where does your team stand on this idea today?</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Already doing it</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Starting to try it</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Talking about it</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Not on our radar</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One problem, clearly named</a:t>
            </a:r>
            <a:endParaRPr lang="en-US" sz="2200" dirty="0"/>
          </a:p>
        </p:txBody>
      </p:sp>
      <p:sp>
        <p:nvSpPr>
          <p:cNvPr id="7" name="Shape 5"/>
          <p:cNvSpPr/>
          <p:nvPr/>
        </p:nvSpPr>
        <p:spPr>
          <a:xfrm>
            <a:off x="4754880" y="2578608"/>
            <a:ext cx="6613855" cy="1444752"/>
          </a:xfrm>
          <a:prstGeom prst="roundRect">
            <a:avLst>
              <a:gd name="adj" fmla="val 11392"/>
            </a:avLst>
          </a:prstGeom>
          <a:solidFill>
            <a:srgbClr val="262625"/>
          </a:solidFill>
          <a:ln/>
        </p:spPr>
      </p:sp>
      <p:sp>
        <p:nvSpPr>
          <p:cNvPr id="8" name="Text 6"/>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One idea, shown in practice</a:t>
            </a:r>
            <a:endParaRPr lang="en-US" sz="2200" dirty="0"/>
          </a:p>
        </p:txBody>
      </p:sp>
      <p:sp>
        <p:nvSpPr>
          <p:cNvPr id="10" name="Shape 8"/>
          <p:cNvSpPr/>
          <p:nvPr/>
        </p:nvSpPr>
        <p:spPr>
          <a:xfrm>
            <a:off x="4754880" y="4242816"/>
            <a:ext cx="6613855" cy="1444752"/>
          </a:xfrm>
          <a:prstGeom prst="roundRect">
            <a:avLst>
              <a:gd name="adj" fmla="val 11392"/>
            </a:avLst>
          </a:prstGeom>
          <a:solidFill>
            <a:srgbClr val="262625"/>
          </a:solidFill>
          <a:ln/>
        </p:spPr>
      </p:sp>
      <p:sp>
        <p:nvSpPr>
          <p:cNvPr id="11" name="Text 9"/>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One step you can take this week</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Keynote speech</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F5F5F0"/>
                </a:solidFill>
                <a:latin typeface="Arial" pitchFamily="34" charset="0"/>
                <a:ea typeface="Arial" pitchFamily="34" charset="-122"/>
                <a:cs typeface="Arial" pitchFamily="34" charset="-120"/>
              </a:rPr>
              <a:t>Ask the speaker a question</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A3A39C"/>
                </a:solidFill>
                <a:latin typeface="Arial" pitchFamily="34" charset="0"/>
                <a:ea typeface="Arial" pitchFamily="34" charset="-122"/>
                <a:cs typeface="Arial" pitchFamily="34" charset="-120"/>
              </a:rPr>
              <a:t>Say ASK to be in the draw.</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Write down your first step today</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62625"/>
          </a:solidFill>
          <a:ln/>
        </p:spPr>
      </p:sp>
      <p:sp>
        <p:nvSpPr>
          <p:cNvPr id="9" name="Text 7"/>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Share the idea with one colleague</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62625"/>
          </a:solidFill>
          <a:ln/>
        </p:spPr>
      </p:sp>
      <p:sp>
        <p:nvSpPr>
          <p:cNvPr id="13" name="Text 11"/>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Try it once before next month</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Keynote speech</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6B6B"/>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5F5F0"/>
                </a:solidFill>
                <a:latin typeface="Arial" pitchFamily="34" charset="0"/>
                <a:ea typeface="Arial" pitchFamily="34" charset="-122"/>
                <a:cs typeface="Arial" pitchFamily="34" charset="-120"/>
              </a:rPr>
              <a:t>Thank you. Let’s take your questions.</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3A39C"/>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 speech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