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By the end of this hour, you’ll have one clear goal, the first step and a plan for what might get in the way.
DO
Ask people to have paper or a note open, as they’ll be writing throughout.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We’ll write a clear goal, break it into steps and talk about how to keep it alive after today.
DO
Say that one goal done beats five goals started, so today everyone works on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This is anonymous: what usually happens to the goals you set?
DO
If most say dropped or late, tell the group they’re normal and that the second half of today is built for exactly that.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https://claryoo.com/templates/goal-setting-workshop?ref=deck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Let’s start by writing one goal clearly enough that you’ll know when it’s done.
DO
Move straight into the first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Most goals fail before they start because they’re too vague to act on. Let’s fix that first.
DO
Give people 4 minutes to write one SMART goal, then have partners check it against the five letters.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A goal is just the destination. Now we plan the route and the bumps on the way.
DO
Have people write their milestones and first step under their goal before the prompt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
SAY
Goals rarely fail in one moment. They fade when nobody looks at them for a few weeks.
DO
Pair people now as goal partners and have them agree when they’ll check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Look at your goal. What could get in your way, and what will you do then?
DO
Have each person write two if-then plans. Pairs check each other’s: is the “then” something they can actually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Quick check on the basics: in a SMART goal, what does the T stand for?
COLLECTING ANSWERS
In the room: count down from three, then everyone holds up fingers for their letter (1 for A, 2 for B and so on) at the same time.
Online: ask people to type their letter in the chat when you say go, so nobody copies.
Want it scored for you, with everyone’s answers live on screen? Run this quiz live with Claryoo, free: https://claryoo.com/templates/goal-setting-workshop?ref=deck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answer is time-bound. Ask everyone to check their own goal has a date, and add one if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Three things to remember: specific beats ambitious, plan for the obstacles and review every week.
DO
Ask who has already rewritten their goal today, and what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
SAY
Let’s hear some goals. Whoever is picked reads theirs out, and we’ll check it together.
DO
Run three or four. For each, ask the group one helpful question, such as how they’ll measure it.
COLLECTING ANSWERS
In the room: write names on slips of paper and draw one, from the people who said GOAL.
Online: spin the free wheel of names at https://claryoo.com/tools/random-name-picker?ref=deck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Before you go: put your goal where you’ll see it, take your first step within 48 hours and book a weekly review.
DO
Give one minute for people to book the review in their calendar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Thank you. The goal is written. Now the small weekly habit is what gets it done.
DO
Offer a follow-up check-in in four weeks for anyone who wants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goal-setting-workshop?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FFF4E8"/>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2B1D14"/>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7A6656"/>
                </a:solidFill>
                <a:latin typeface="Arial" pitchFamily="34" charset="0"/>
                <a:ea typeface="Arial" pitchFamily="34" charset="-122"/>
                <a:cs typeface="Arial" pitchFamily="34" charset="-120"/>
              </a:rPr>
              <a:t>This slide is hidden when you present. About 60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7A6656"/>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b="1" dirty="0">
                          <a:solidFill>
                            <a:srgbClr val="7A6656"/>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b="1" dirty="0">
                          <a:solidFill>
                            <a:srgbClr val="7A6656"/>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b="1" dirty="0">
                          <a:solidFill>
                            <a:srgbClr val="7A6656"/>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Ask people to have paper or a note open, as they’ll be writing throughout.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Say that one goal done beats five goals started, so today everyone works on one.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Poll: What usually happens to…</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If most say dropped or late, tell the group they’re normal and that the second half of today is built for exactly tha…</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Move straight into the first lesson.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Write a clear, SMART goal</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Give people 4 minutes to write one SMART goal, then have partners check it against the five letters.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Break it into steps and plan…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Have people write their milestones and first step under their goal before the prompt activity.</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Keep your goal alive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Pair people now as goal partners and have them agree when they’ll check in.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Have each person write two if-then plans. Pairs check each other’s: is the “then” something they can actually do?</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Quiz: In a SMART goal, what d…</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Quick check on the basics: in a SMART goal, what does the T stand for?</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Quiz answer</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The answer is time-bound. Ask everyone to check their own goal has a date, and add one if not.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Ask who has already rewritten their goal today, and what changed.</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Pick a volunteer</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Run three or four. For each, ask the group one helpful question, such as how they’ll measure it.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Give one minute for people to book the review in their calendar now.</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Offer a follow-up check-in in four weeks for anyone who wants it.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F0E5D9"/>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2B1D14"/>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7A6656"/>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E8603C"/>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WORKSHOPS AND FACILITATION</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2B1D14"/>
                </a:solidFill>
                <a:latin typeface="Arial" pitchFamily="34" charset="0"/>
                <a:ea typeface="Arial" pitchFamily="34" charset="-122"/>
                <a:cs typeface="Arial" pitchFamily="34" charset="-120"/>
              </a:rPr>
              <a:t>Goal setting workshop</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7A6656"/>
                </a:solidFill>
                <a:latin typeface="Arial" pitchFamily="34" charset="0"/>
                <a:ea typeface="Arial" pitchFamily="34" charset="-122"/>
                <a:cs typeface="Arial" pitchFamily="34" charset="-120"/>
              </a:rPr>
              <a:t>Set goals you’ll actually reach, and plan the first steps</a:t>
            </a:r>
            <a:endParaRPr lang="en-US" sz="2400" dirty="0"/>
          </a:p>
        </p:txBody>
      </p:sp>
      <p:sp>
        <p:nvSpPr>
          <p:cNvPr id="7" name="Shape 5"/>
          <p:cNvSpPr/>
          <p:nvPr/>
        </p:nvSpPr>
        <p:spPr>
          <a:xfrm>
            <a:off x="822960" y="5916168"/>
            <a:ext cx="914400" cy="82296"/>
          </a:xfrm>
          <a:prstGeom prst="roundRect">
            <a:avLst>
              <a:gd name="adj" fmla="val 50000"/>
            </a:avLst>
          </a:prstGeom>
          <a:solidFill>
            <a:srgbClr val="E8603C"/>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2B1D14"/>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F0E5D9"/>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E8603C"/>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2B1D14"/>
                </a:solidFill>
                <a:latin typeface="Arial" pitchFamily="34" charset="0"/>
                <a:ea typeface="Arial" pitchFamily="34" charset="-122"/>
                <a:cs typeface="Arial" pitchFamily="34" charset="-120"/>
              </a:rPr>
              <a:t>Write a clear goal</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7A6656"/>
                </a:solidFill>
                <a:latin typeface="Arial" pitchFamily="34" charset="0"/>
                <a:ea typeface="Arial" pitchFamily="34" charset="-122"/>
                <a:cs typeface="Arial" pitchFamily="34" charset="-120"/>
              </a:rPr>
              <a:t>About 8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F0E5D9"/>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E8603C"/>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2B1D14"/>
                </a:solidFill>
                <a:latin typeface="Arial" pitchFamily="34" charset="0"/>
                <a:ea typeface="Arial" pitchFamily="34" charset="-122"/>
                <a:cs typeface="Arial" pitchFamily="34" charset="-120"/>
              </a:rPr>
              <a:t>Break it into steps</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7A6656"/>
                </a:solidFill>
                <a:latin typeface="Arial" pitchFamily="34" charset="0"/>
                <a:ea typeface="Arial" pitchFamily="34" charset="-122"/>
                <a:cs typeface="Arial" pitchFamily="34" charset="-120"/>
              </a:rPr>
              <a:t>About 38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F0E5D9"/>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E8603C"/>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2B1D14"/>
                </a:solidFill>
                <a:latin typeface="Arial" pitchFamily="34" charset="0"/>
                <a:ea typeface="Arial" pitchFamily="34" charset="-122"/>
                <a:cs typeface="Arial" pitchFamily="34" charset="-120"/>
              </a:rPr>
              <a:t>Keep it alive</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7A6656"/>
                </a:solidFill>
                <a:latin typeface="Arial" pitchFamily="34" charset="0"/>
                <a:ea typeface="Arial" pitchFamily="34" charset="-122"/>
                <a:cs typeface="Arial" pitchFamily="34" charset="-120"/>
              </a:rPr>
              <a:t>About 14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932688"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2B1D14"/>
                </a:solidFill>
                <a:latin typeface="Arial" pitchFamily="34" charset="0"/>
                <a:ea typeface="Arial" pitchFamily="34" charset="-122"/>
                <a:cs typeface="Arial" pitchFamily="34" charset="-120"/>
              </a:rPr>
              <a:t>What usually happens to the goals you set?</a:t>
            </a:r>
            <a:endParaRPr lang="en-US" sz="3800" dirty="0"/>
          </a:p>
        </p:txBody>
      </p:sp>
      <p:sp>
        <p:nvSpPr>
          <p:cNvPr id="6" name="Shape 4"/>
          <p:cNvSpPr/>
          <p:nvPr/>
        </p:nvSpPr>
        <p:spPr>
          <a:xfrm>
            <a:off x="822960" y="3200400"/>
            <a:ext cx="5144872" cy="914400"/>
          </a:xfrm>
          <a:prstGeom prst="roundRect">
            <a:avLst>
              <a:gd name="adj" fmla="val 16000"/>
            </a:avLst>
          </a:prstGeom>
          <a:solidFill>
            <a:srgbClr val="F0E5D9"/>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Done on time</a:t>
            </a:r>
            <a:endParaRPr lang="en-US" sz="2200" dirty="0"/>
          </a:p>
        </p:txBody>
      </p:sp>
      <p:sp>
        <p:nvSpPr>
          <p:cNvPr id="9" name="Shape 7"/>
          <p:cNvSpPr/>
          <p:nvPr/>
        </p:nvSpPr>
        <p:spPr>
          <a:xfrm>
            <a:off x="6223864" y="3200400"/>
            <a:ext cx="5144872" cy="914400"/>
          </a:xfrm>
          <a:prstGeom prst="roundRect">
            <a:avLst>
              <a:gd name="adj" fmla="val 16000"/>
            </a:avLst>
          </a:prstGeom>
          <a:solidFill>
            <a:srgbClr val="F0E5D9"/>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Done, but late</a:t>
            </a:r>
            <a:endParaRPr lang="en-US" sz="2200" dirty="0"/>
          </a:p>
        </p:txBody>
      </p:sp>
      <p:sp>
        <p:nvSpPr>
          <p:cNvPr id="12" name="Shape 10"/>
          <p:cNvSpPr/>
          <p:nvPr/>
        </p:nvSpPr>
        <p:spPr>
          <a:xfrm>
            <a:off x="822960" y="4297680"/>
            <a:ext cx="5144872" cy="914400"/>
          </a:xfrm>
          <a:prstGeom prst="roundRect">
            <a:avLst>
              <a:gd name="adj" fmla="val 16000"/>
            </a:avLst>
          </a:prstGeom>
          <a:solidFill>
            <a:srgbClr val="F0E5D9"/>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Quietly dropped</a:t>
            </a:r>
            <a:endParaRPr lang="en-US" sz="2200" dirty="0"/>
          </a:p>
        </p:txBody>
      </p:sp>
      <p:sp>
        <p:nvSpPr>
          <p:cNvPr id="15" name="Shape 13"/>
          <p:cNvSpPr/>
          <p:nvPr/>
        </p:nvSpPr>
        <p:spPr>
          <a:xfrm>
            <a:off x="6223864" y="4297680"/>
            <a:ext cx="5144872" cy="914400"/>
          </a:xfrm>
          <a:prstGeom prst="roundRect">
            <a:avLst>
              <a:gd name="adj" fmla="val 16000"/>
            </a:avLst>
          </a:prstGeom>
          <a:solidFill>
            <a:srgbClr val="F0E5D9"/>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Never really set</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8603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FFFF">
              <a:alpha val="12000"/>
            </a:srgbClr>
          </a:solidFill>
          <a:ln/>
        </p:spPr>
      </p:sp>
      <p:sp>
        <p:nvSpPr>
          <p:cNvPr id="3" name="Shape 1"/>
          <p:cNvSpPr/>
          <p:nvPr/>
        </p:nvSpPr>
        <p:spPr>
          <a:xfrm>
            <a:off x="10225735" y="4983480"/>
            <a:ext cx="1005840" cy="1005840"/>
          </a:xfrm>
          <a:prstGeom prst="ellipse">
            <a:avLst/>
          </a:prstGeom>
          <a:ln w="76200">
            <a:solidFill>
              <a:srgbClr val="FFFFFF">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FFFFFF"/>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Write a clear goal</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2B1D14"/>
                </a:solidFill>
                <a:latin typeface="Arial" pitchFamily="34" charset="0"/>
                <a:ea typeface="Arial" pitchFamily="34" charset="-122"/>
                <a:cs typeface="Arial" pitchFamily="34" charset="-120"/>
              </a:rPr>
              <a:t>Write a clear, SMART goal</a:t>
            </a:r>
            <a:endParaRPr lang="en-US" sz="3800" dirty="0"/>
          </a:p>
        </p:txBody>
      </p:sp>
      <p:sp>
        <p:nvSpPr>
          <p:cNvPr id="5" name="Shape 3"/>
          <p:cNvSpPr/>
          <p:nvPr/>
        </p:nvSpPr>
        <p:spPr>
          <a:xfrm>
            <a:off x="822960" y="2514600"/>
            <a:ext cx="3332378" cy="3337560"/>
          </a:xfrm>
          <a:prstGeom prst="roundRect">
            <a:avLst>
              <a:gd name="adj" fmla="val 5488"/>
            </a:avLst>
          </a:prstGeom>
          <a:solidFill>
            <a:srgbClr val="F0E5D9"/>
          </a:solidFill>
          <a:ln/>
        </p:spPr>
      </p:sp>
      <p:sp>
        <p:nvSpPr>
          <p:cNvPr id="6" name="Text 4"/>
          <p:cNvSpPr/>
          <p:nvPr/>
        </p:nvSpPr>
        <p:spPr>
          <a:xfrm>
            <a:off x="1143000"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Make it specific</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Swap “improve sales” for “win 5 new clients in the retail sector”. A clear goal points to clear actions.</a:t>
            </a:r>
            <a:endParaRPr lang="en-US" sz="1500" dirty="0"/>
          </a:p>
        </p:txBody>
      </p:sp>
      <p:sp>
        <p:nvSpPr>
          <p:cNvPr id="9" name="Shape 7"/>
          <p:cNvSpPr/>
          <p:nvPr/>
        </p:nvSpPr>
        <p:spPr>
          <a:xfrm>
            <a:off x="4429658" y="2514600"/>
            <a:ext cx="3332378" cy="3337560"/>
          </a:xfrm>
          <a:prstGeom prst="roundRect">
            <a:avLst>
              <a:gd name="adj" fmla="val 5488"/>
            </a:avLst>
          </a:prstGeom>
          <a:solidFill>
            <a:srgbClr val="F0E5D9"/>
          </a:solidFill>
          <a:ln/>
        </p:spPr>
      </p:sp>
      <p:sp>
        <p:nvSpPr>
          <p:cNvPr id="10" name="Text 8"/>
          <p:cNvSpPr/>
          <p:nvPr/>
        </p:nvSpPr>
        <p:spPr>
          <a:xfrm>
            <a:off x="4749698"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Add a number and a date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Ask “how will I know it’s done, and by when?”. Measurable and time-bound turn a wish into a goal.</a:t>
            </a:r>
            <a:endParaRPr lang="en-US" sz="1500" dirty="0"/>
          </a:p>
        </p:txBody>
      </p:sp>
      <p:sp>
        <p:nvSpPr>
          <p:cNvPr id="13" name="Shape 11"/>
          <p:cNvSpPr/>
          <p:nvPr/>
        </p:nvSpPr>
        <p:spPr>
          <a:xfrm>
            <a:off x="8036357" y="2514600"/>
            <a:ext cx="3332378" cy="3337560"/>
          </a:xfrm>
          <a:prstGeom prst="roundRect">
            <a:avLst>
              <a:gd name="adj" fmla="val 5488"/>
            </a:avLst>
          </a:prstGeom>
          <a:solidFill>
            <a:srgbClr val="F0E5D9"/>
          </a:solidFill>
          <a:ln/>
        </p:spPr>
      </p:sp>
      <p:sp>
        <p:nvSpPr>
          <p:cNvPr id="14" name="Text 12"/>
          <p:cNvSpPr/>
          <p:nvPr/>
        </p:nvSpPr>
        <p:spPr>
          <a:xfrm>
            <a:off x="8356397"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Stretch, but stay realistic</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Aim for something you’d be proud of that you can still reach with the time and help you have.</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Goal setting workshop</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200" b="1" spc="-50" kern="0" dirty="0">
                <a:solidFill>
                  <a:srgbClr val="2B1D14"/>
                </a:solidFill>
                <a:latin typeface="Arial" pitchFamily="34" charset="0"/>
                <a:ea typeface="Arial" pitchFamily="34" charset="-122"/>
                <a:cs typeface="Arial" pitchFamily="34" charset="-120"/>
              </a:rPr>
              <a:t>Break it into steps and plan obstacles</a:t>
            </a:r>
            <a:endParaRPr lang="en-US" sz="3200" dirty="0"/>
          </a:p>
        </p:txBody>
      </p:sp>
      <p:sp>
        <p:nvSpPr>
          <p:cNvPr id="5" name="Shape 3"/>
          <p:cNvSpPr/>
          <p:nvPr/>
        </p:nvSpPr>
        <p:spPr>
          <a:xfrm>
            <a:off x="822960" y="2514600"/>
            <a:ext cx="3332378" cy="3337560"/>
          </a:xfrm>
          <a:prstGeom prst="roundRect">
            <a:avLst>
              <a:gd name="adj" fmla="val 5488"/>
            </a:avLst>
          </a:prstGeom>
          <a:solidFill>
            <a:srgbClr val="F0E5D9"/>
          </a:solidFill>
          <a:ln/>
        </p:spPr>
      </p:sp>
      <p:sp>
        <p:nvSpPr>
          <p:cNvPr id="6" name="Text 4"/>
          <p:cNvSpPr/>
          <p:nvPr/>
        </p:nvSpPr>
        <p:spPr>
          <a:xfrm>
            <a:off x="1143000"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Work back from the date</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Set milestones, such as monthly checkpoints, then name the very first step you can take this week.</a:t>
            </a:r>
            <a:endParaRPr lang="en-US" sz="1500" dirty="0"/>
          </a:p>
        </p:txBody>
      </p:sp>
      <p:sp>
        <p:nvSpPr>
          <p:cNvPr id="9" name="Shape 7"/>
          <p:cNvSpPr/>
          <p:nvPr/>
        </p:nvSpPr>
        <p:spPr>
          <a:xfrm>
            <a:off x="4429658" y="2514600"/>
            <a:ext cx="3332378" cy="3337560"/>
          </a:xfrm>
          <a:prstGeom prst="roundRect">
            <a:avLst>
              <a:gd name="adj" fmla="val 5488"/>
            </a:avLst>
          </a:prstGeom>
          <a:solidFill>
            <a:srgbClr val="F0E5D9"/>
          </a:solidFill>
          <a:ln/>
        </p:spPr>
      </p:sp>
      <p:sp>
        <p:nvSpPr>
          <p:cNvPr id="10" name="Text 8"/>
          <p:cNvSpPr/>
          <p:nvPr/>
        </p:nvSpPr>
        <p:spPr>
          <a:xfrm>
            <a:off x="4749698"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Use if-then plans</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Write “if I miss my Monday slot, then I’ll do it Tuesday at 8”. Deciding ahead makes it easier to act.</a:t>
            </a:r>
            <a:endParaRPr lang="en-US" sz="1500" dirty="0"/>
          </a:p>
        </p:txBody>
      </p:sp>
      <p:sp>
        <p:nvSpPr>
          <p:cNvPr id="13" name="Shape 11"/>
          <p:cNvSpPr/>
          <p:nvPr/>
        </p:nvSpPr>
        <p:spPr>
          <a:xfrm>
            <a:off x="8036357" y="2514600"/>
            <a:ext cx="3332378" cy="3337560"/>
          </a:xfrm>
          <a:prstGeom prst="roundRect">
            <a:avLst>
              <a:gd name="adj" fmla="val 5488"/>
            </a:avLst>
          </a:prstGeom>
          <a:solidFill>
            <a:srgbClr val="F0E5D9"/>
          </a:solidFill>
          <a:ln/>
        </p:spPr>
      </p:sp>
      <p:sp>
        <p:nvSpPr>
          <p:cNvPr id="14" name="Text 12"/>
          <p:cNvSpPr/>
          <p:nvPr/>
        </p:nvSpPr>
        <p:spPr>
          <a:xfrm>
            <a:off x="8356397"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Keep it to one or two goals</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Each goal competes for the same time and energy. Fewer goals get more attention and more progress.</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Goal setting workshop</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2B1D14"/>
                </a:solidFill>
                <a:latin typeface="Arial" pitchFamily="34" charset="0"/>
                <a:ea typeface="Arial" pitchFamily="34" charset="-122"/>
                <a:cs typeface="Arial" pitchFamily="34" charset="-120"/>
              </a:rPr>
              <a:t>Keep your goal alive</a:t>
            </a:r>
            <a:endParaRPr lang="en-US" sz="3800" dirty="0"/>
          </a:p>
        </p:txBody>
      </p:sp>
      <p:sp>
        <p:nvSpPr>
          <p:cNvPr id="5" name="Shape 3"/>
          <p:cNvSpPr/>
          <p:nvPr/>
        </p:nvSpPr>
        <p:spPr>
          <a:xfrm>
            <a:off x="822960" y="2514600"/>
            <a:ext cx="3332378" cy="3337560"/>
          </a:xfrm>
          <a:prstGeom prst="roundRect">
            <a:avLst>
              <a:gd name="adj" fmla="val 5488"/>
            </a:avLst>
          </a:prstGeom>
          <a:solidFill>
            <a:srgbClr val="F0E5D9"/>
          </a:solidFill>
          <a:ln/>
        </p:spPr>
      </p:sp>
      <p:sp>
        <p:nvSpPr>
          <p:cNvPr id="6" name="Text 4"/>
          <p:cNvSpPr/>
          <p:nvPr/>
        </p:nvSpPr>
        <p:spPr>
          <a:xfrm>
            <a:off x="1143000"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Write it where you’ll see it</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Put it on your desk, your phone lock screen or the top of your weekly to-do list.</a:t>
            </a:r>
            <a:endParaRPr lang="en-US" sz="1500" dirty="0"/>
          </a:p>
        </p:txBody>
      </p:sp>
      <p:sp>
        <p:nvSpPr>
          <p:cNvPr id="9" name="Shape 7"/>
          <p:cNvSpPr/>
          <p:nvPr/>
        </p:nvSpPr>
        <p:spPr>
          <a:xfrm>
            <a:off x="4429658" y="2514600"/>
            <a:ext cx="3332378" cy="3337560"/>
          </a:xfrm>
          <a:prstGeom prst="roundRect">
            <a:avLst>
              <a:gd name="adj" fmla="val 5488"/>
            </a:avLst>
          </a:prstGeom>
          <a:solidFill>
            <a:srgbClr val="F0E5D9"/>
          </a:solidFill>
          <a:ln/>
        </p:spPr>
      </p:sp>
      <p:sp>
        <p:nvSpPr>
          <p:cNvPr id="10" name="Text 8"/>
          <p:cNvSpPr/>
          <p:nvPr/>
        </p:nvSpPr>
        <p:spPr>
          <a:xfrm>
            <a:off x="4749698"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Review weekly for 10 minutes</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Ask three questions: what did I do, what got in the way and what’s my step for next week?</a:t>
            </a:r>
            <a:endParaRPr lang="en-US" sz="1500" dirty="0"/>
          </a:p>
        </p:txBody>
      </p:sp>
      <p:sp>
        <p:nvSpPr>
          <p:cNvPr id="13" name="Shape 11"/>
          <p:cNvSpPr/>
          <p:nvPr/>
        </p:nvSpPr>
        <p:spPr>
          <a:xfrm>
            <a:off x="8036357" y="2514600"/>
            <a:ext cx="3332378" cy="3337560"/>
          </a:xfrm>
          <a:prstGeom prst="roundRect">
            <a:avLst>
              <a:gd name="adj" fmla="val 5488"/>
            </a:avLst>
          </a:prstGeom>
          <a:solidFill>
            <a:srgbClr val="F0E5D9"/>
          </a:solidFill>
          <a:ln/>
        </p:spPr>
      </p:sp>
      <p:sp>
        <p:nvSpPr>
          <p:cNvPr id="14" name="Text 12"/>
          <p:cNvSpPr/>
          <p:nvPr/>
        </p:nvSpPr>
        <p:spPr>
          <a:xfrm>
            <a:off x="8356397"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Tell someone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Share your goal with a partner who will ask about it. A regular check-in helps you keep going.</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Goal setting workshop</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E8603C"/>
          </a:solidFill>
          <a:ln/>
        </p:spPr>
        <p:txBody>
          <a:bodyPr wrap="square" lIns="0" tIns="0" rIns="0" bIns="0" rtlCol="0" anchor="ctr"/>
          <a:lstStyle/>
          <a:p>
            <a:pPr algn="ctr" indent="0" marL="0">
              <a:buNone/>
            </a:pPr>
            <a:r>
              <a:rPr lang="en-US" sz="12000" b="1" dirty="0">
                <a:solidFill>
                  <a:srgbClr val="FFFFFF"/>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2B1D14"/>
                </a:solidFill>
                <a:latin typeface="Arial" pitchFamily="34" charset="0"/>
                <a:ea typeface="Arial" pitchFamily="34" charset="-122"/>
                <a:cs typeface="Arial" pitchFamily="34" charset="-120"/>
              </a:rPr>
              <a:t>What could get in your way, and what will you do then?</a:t>
            </a:r>
            <a:endParaRPr lang="en-US" sz="3400" dirty="0"/>
          </a:p>
        </p:txBody>
      </p:sp>
      <p:sp>
        <p:nvSpPr>
          <p:cNvPr id="7" name="Shape 5"/>
          <p:cNvSpPr/>
          <p:nvPr/>
        </p:nvSpPr>
        <p:spPr>
          <a:xfrm>
            <a:off x="3474720" y="4983480"/>
            <a:ext cx="457200" cy="73152"/>
          </a:xfrm>
          <a:prstGeom prst="roundRect">
            <a:avLst>
              <a:gd name="adj" fmla="val 50000"/>
            </a:avLst>
          </a:prstGeom>
          <a:solidFill>
            <a:srgbClr val="E8603C"/>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7A6656"/>
                </a:solidFill>
                <a:latin typeface="Arial" pitchFamily="34" charset="0"/>
                <a:ea typeface="Arial" pitchFamily="34" charset="-122"/>
                <a:cs typeface="Arial" pitchFamily="34" charset="-120"/>
              </a:rPr>
              <a:t>3 minutes alone, then swap plans with a partner</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932688"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QUIZ</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2B1D14"/>
                </a:solidFill>
                <a:latin typeface="Arial" pitchFamily="34" charset="0"/>
                <a:ea typeface="Arial" pitchFamily="34" charset="-122"/>
                <a:cs typeface="Arial" pitchFamily="34" charset="-120"/>
              </a:rPr>
              <a:t>In a SMART goal, what does the T stand for?</a:t>
            </a:r>
            <a:endParaRPr lang="en-US" sz="3800" dirty="0"/>
          </a:p>
        </p:txBody>
      </p:sp>
      <p:sp>
        <p:nvSpPr>
          <p:cNvPr id="5" name="Shape 3"/>
          <p:cNvSpPr/>
          <p:nvPr/>
        </p:nvSpPr>
        <p:spPr>
          <a:xfrm>
            <a:off x="822960" y="3200400"/>
            <a:ext cx="5144872" cy="914400"/>
          </a:xfrm>
          <a:prstGeom prst="roundRect">
            <a:avLst>
              <a:gd name="adj" fmla="val 16000"/>
            </a:avLst>
          </a:prstGeom>
          <a:solidFill>
            <a:srgbClr val="F0E5D9"/>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Tested</a:t>
            </a:r>
            <a:endParaRPr lang="en-US" sz="2200" dirty="0"/>
          </a:p>
        </p:txBody>
      </p:sp>
      <p:sp>
        <p:nvSpPr>
          <p:cNvPr id="8" name="Shape 6"/>
          <p:cNvSpPr/>
          <p:nvPr/>
        </p:nvSpPr>
        <p:spPr>
          <a:xfrm>
            <a:off x="6223864" y="3200400"/>
            <a:ext cx="5144872" cy="914400"/>
          </a:xfrm>
          <a:prstGeom prst="roundRect">
            <a:avLst>
              <a:gd name="adj" fmla="val 16000"/>
            </a:avLst>
          </a:prstGeom>
          <a:solidFill>
            <a:srgbClr val="F0E5D9"/>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Time-bound</a:t>
            </a:r>
            <a:endParaRPr lang="en-US" sz="2200" dirty="0"/>
          </a:p>
        </p:txBody>
      </p:sp>
      <p:sp>
        <p:nvSpPr>
          <p:cNvPr id="11" name="Shape 9"/>
          <p:cNvSpPr/>
          <p:nvPr/>
        </p:nvSpPr>
        <p:spPr>
          <a:xfrm>
            <a:off x="822960" y="4297680"/>
            <a:ext cx="5144872" cy="914400"/>
          </a:xfrm>
          <a:prstGeom prst="roundRect">
            <a:avLst>
              <a:gd name="adj" fmla="val 16000"/>
            </a:avLst>
          </a:prstGeom>
          <a:solidFill>
            <a:srgbClr val="F0E5D9"/>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Targeted</a:t>
            </a:r>
            <a:endParaRPr lang="en-US" sz="2200" dirty="0"/>
          </a:p>
        </p:txBody>
      </p:sp>
      <p:sp>
        <p:nvSpPr>
          <p:cNvPr id="14" name="Shape 12"/>
          <p:cNvSpPr/>
          <p:nvPr/>
        </p:nvSpPr>
        <p:spPr>
          <a:xfrm>
            <a:off x="6223864" y="4297680"/>
            <a:ext cx="5144872" cy="914400"/>
          </a:xfrm>
          <a:prstGeom prst="roundRect">
            <a:avLst>
              <a:gd name="adj" fmla="val 16000"/>
            </a:avLst>
          </a:prstGeom>
          <a:solidFill>
            <a:srgbClr val="F0E5D9"/>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Tracked</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1170432"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ANSWER</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2B1D14"/>
                </a:solidFill>
                <a:latin typeface="Arial" pitchFamily="34" charset="0"/>
                <a:ea typeface="Arial" pitchFamily="34" charset="-122"/>
                <a:cs typeface="Arial" pitchFamily="34" charset="-120"/>
              </a:rPr>
              <a:t>In a SMART goal, what does the T stand for?</a:t>
            </a:r>
            <a:endParaRPr lang="en-US" sz="3800" dirty="0"/>
          </a:p>
        </p:txBody>
      </p:sp>
      <p:sp>
        <p:nvSpPr>
          <p:cNvPr id="5" name="Shape 3"/>
          <p:cNvSpPr/>
          <p:nvPr/>
        </p:nvSpPr>
        <p:spPr>
          <a:xfrm>
            <a:off x="822960" y="3200400"/>
            <a:ext cx="5144872" cy="914400"/>
          </a:xfrm>
          <a:prstGeom prst="roundRect">
            <a:avLst>
              <a:gd name="adj" fmla="val 16000"/>
            </a:avLst>
          </a:prstGeom>
          <a:solidFill>
            <a:srgbClr val="F0E5D9"/>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E8603C">
                    <a:alpha val="50000"/>
                  </a:srgbClr>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2B1D14">
                    <a:alpha val="50000"/>
                  </a:srgbClr>
                </a:solidFill>
                <a:latin typeface="Arial" pitchFamily="34" charset="0"/>
                <a:ea typeface="Arial" pitchFamily="34" charset="-122"/>
                <a:cs typeface="Arial" pitchFamily="34" charset="-120"/>
              </a:rPr>
              <a:t>Tested</a:t>
            </a:r>
            <a:endParaRPr lang="en-US" sz="2200" dirty="0"/>
          </a:p>
        </p:txBody>
      </p:sp>
      <p:sp>
        <p:nvSpPr>
          <p:cNvPr id="8" name="Shape 6"/>
          <p:cNvSpPr/>
          <p:nvPr/>
        </p:nvSpPr>
        <p:spPr>
          <a:xfrm>
            <a:off x="6223864" y="3200400"/>
            <a:ext cx="5144872" cy="914400"/>
          </a:xfrm>
          <a:prstGeom prst="roundRect">
            <a:avLst>
              <a:gd name="adj" fmla="val 16000"/>
            </a:avLst>
          </a:prstGeom>
          <a:solidFill>
            <a:srgbClr val="E8603C"/>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Time-bound</a:t>
            </a:r>
            <a:endParaRPr lang="en-US" sz="2200" dirty="0"/>
          </a:p>
        </p:txBody>
      </p:sp>
      <p:sp>
        <p:nvSpPr>
          <p:cNvPr id="11" name="Shape 9"/>
          <p:cNvSpPr/>
          <p:nvPr/>
        </p:nvSpPr>
        <p:spPr>
          <a:xfrm>
            <a:off x="822960" y="4297680"/>
            <a:ext cx="5144872" cy="914400"/>
          </a:xfrm>
          <a:prstGeom prst="roundRect">
            <a:avLst>
              <a:gd name="adj" fmla="val 16000"/>
            </a:avLst>
          </a:prstGeom>
          <a:solidFill>
            <a:srgbClr val="F0E5D9"/>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E8603C">
                    <a:alpha val="50000"/>
                  </a:srgbClr>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2B1D14">
                    <a:alpha val="50000"/>
                  </a:srgbClr>
                </a:solidFill>
                <a:latin typeface="Arial" pitchFamily="34" charset="0"/>
                <a:ea typeface="Arial" pitchFamily="34" charset="-122"/>
                <a:cs typeface="Arial" pitchFamily="34" charset="-120"/>
              </a:rPr>
              <a:t>Targeted</a:t>
            </a:r>
            <a:endParaRPr lang="en-US" sz="2200" dirty="0"/>
          </a:p>
        </p:txBody>
      </p:sp>
      <p:sp>
        <p:nvSpPr>
          <p:cNvPr id="14" name="Shape 12"/>
          <p:cNvSpPr/>
          <p:nvPr/>
        </p:nvSpPr>
        <p:spPr>
          <a:xfrm>
            <a:off x="6223864" y="4297680"/>
            <a:ext cx="5144872" cy="914400"/>
          </a:xfrm>
          <a:prstGeom prst="roundRect">
            <a:avLst>
              <a:gd name="adj" fmla="val 16000"/>
            </a:avLst>
          </a:prstGeom>
          <a:solidFill>
            <a:srgbClr val="F0E5D9"/>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E8603C">
                    <a:alpha val="50000"/>
                  </a:srgbClr>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2B1D14">
                    <a:alpha val="50000"/>
                  </a:srgbClr>
                </a:solidFill>
                <a:latin typeface="Arial" pitchFamily="34" charset="0"/>
                <a:ea typeface="Arial" pitchFamily="34" charset="-122"/>
                <a:cs typeface="Arial" pitchFamily="34" charset="-120"/>
              </a:rPr>
              <a:t>Tracked</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2B1D14"/>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F0E5D9"/>
          </a:solidFill>
          <a:ln/>
        </p:spPr>
      </p:sp>
      <p:sp>
        <p:nvSpPr>
          <p:cNvPr id="5" name="Text 3"/>
          <p:cNvSpPr/>
          <p:nvPr/>
        </p:nvSpPr>
        <p:spPr>
          <a:xfrm>
            <a:off x="5074920" y="1362456"/>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2B1D14"/>
                </a:solidFill>
                <a:latin typeface="Arial" pitchFamily="34" charset="0"/>
                <a:ea typeface="Arial" pitchFamily="34" charset="-122"/>
                <a:cs typeface="Arial" pitchFamily="34" charset="-120"/>
              </a:rPr>
              <a:t>Specific beats ambitious</a:t>
            </a:r>
            <a:endParaRPr lang="en-US" sz="2200" dirty="0"/>
          </a:p>
        </p:txBody>
      </p:sp>
      <p:sp>
        <p:nvSpPr>
          <p:cNvPr id="7" name="Shape 5"/>
          <p:cNvSpPr/>
          <p:nvPr/>
        </p:nvSpPr>
        <p:spPr>
          <a:xfrm>
            <a:off x="4754880" y="2578608"/>
            <a:ext cx="6613855" cy="1444752"/>
          </a:xfrm>
          <a:prstGeom prst="roundRect">
            <a:avLst>
              <a:gd name="adj" fmla="val 11392"/>
            </a:avLst>
          </a:prstGeom>
          <a:solidFill>
            <a:srgbClr val="F0E5D9"/>
          </a:solidFill>
          <a:ln/>
        </p:spPr>
      </p:sp>
      <p:sp>
        <p:nvSpPr>
          <p:cNvPr id="8" name="Text 6"/>
          <p:cNvSpPr/>
          <p:nvPr/>
        </p:nvSpPr>
        <p:spPr>
          <a:xfrm>
            <a:off x="5074920" y="3026664"/>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2B1D14"/>
                </a:solidFill>
                <a:latin typeface="Arial" pitchFamily="34" charset="0"/>
                <a:ea typeface="Arial" pitchFamily="34" charset="-122"/>
                <a:cs typeface="Arial" pitchFamily="34" charset="-120"/>
              </a:rPr>
              <a:t>Plan for the obstacles</a:t>
            </a:r>
            <a:endParaRPr lang="en-US" sz="2200" dirty="0"/>
          </a:p>
        </p:txBody>
      </p:sp>
      <p:sp>
        <p:nvSpPr>
          <p:cNvPr id="10" name="Shape 8"/>
          <p:cNvSpPr/>
          <p:nvPr/>
        </p:nvSpPr>
        <p:spPr>
          <a:xfrm>
            <a:off x="4754880" y="4242816"/>
            <a:ext cx="6613855" cy="1444752"/>
          </a:xfrm>
          <a:prstGeom prst="roundRect">
            <a:avLst>
              <a:gd name="adj" fmla="val 11392"/>
            </a:avLst>
          </a:prstGeom>
          <a:solidFill>
            <a:srgbClr val="F0E5D9"/>
          </a:solidFill>
          <a:ln/>
        </p:spPr>
      </p:sp>
      <p:sp>
        <p:nvSpPr>
          <p:cNvPr id="11" name="Text 9"/>
          <p:cNvSpPr/>
          <p:nvPr/>
        </p:nvSpPr>
        <p:spPr>
          <a:xfrm>
            <a:off x="5074920" y="4690872"/>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2B1D14"/>
                </a:solidFill>
                <a:latin typeface="Arial" pitchFamily="34" charset="0"/>
                <a:ea typeface="Arial" pitchFamily="34" charset="-122"/>
                <a:cs typeface="Arial" pitchFamily="34" charset="-120"/>
              </a:rPr>
              <a:t>Review weekly, not yearly</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Goal setting workshop</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Text 2"/>
          <p:cNvSpPr/>
          <p:nvPr/>
        </p:nvSpPr>
        <p:spPr>
          <a:xfrm>
            <a:off x="822960" y="1828800"/>
            <a:ext cx="2359152"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PICK A VOLUNTEER</a:t>
            </a:r>
            <a:endParaRPr lang="en-US" sz="1200" dirty="0"/>
          </a:p>
        </p:txBody>
      </p:sp>
      <p:sp>
        <p:nvSpPr>
          <p:cNvPr id="5" name="Text 3"/>
          <p:cNvSpPr/>
          <p:nvPr/>
        </p:nvSpPr>
        <p:spPr>
          <a:xfrm>
            <a:off x="822960" y="2468880"/>
            <a:ext cx="9144000" cy="1737360"/>
          </a:xfrm>
          <a:prstGeom prst="rect">
            <a:avLst/>
          </a:prstGeom>
          <a:noFill/>
          <a:ln/>
        </p:spPr>
        <p:txBody>
          <a:bodyPr wrap="square" lIns="0" tIns="0" rIns="0" bIns="0" rtlCol="0" anchor="t"/>
          <a:lstStyle/>
          <a:p>
            <a:pPr indent="0" marL="0">
              <a:lnSpc>
                <a:spcPct val="98000"/>
              </a:lnSpc>
              <a:buNone/>
            </a:pPr>
            <a:r>
              <a:rPr lang="en-US" sz="4600" b="1" spc="-100" kern="0" dirty="0">
                <a:solidFill>
                  <a:srgbClr val="2B1D14"/>
                </a:solidFill>
                <a:latin typeface="Arial" pitchFamily="34" charset="0"/>
                <a:ea typeface="Arial" pitchFamily="34" charset="-122"/>
                <a:cs typeface="Arial" pitchFamily="34" charset="-120"/>
              </a:rPr>
              <a:t>Who reads their goal out first?</a:t>
            </a:r>
            <a:endParaRPr lang="en-US" sz="4600" dirty="0"/>
          </a:p>
        </p:txBody>
      </p:sp>
      <p:sp>
        <p:nvSpPr>
          <p:cNvPr id="6" name="Text 4"/>
          <p:cNvSpPr/>
          <p:nvPr/>
        </p:nvSpPr>
        <p:spPr>
          <a:xfrm>
            <a:off x="822960" y="4434840"/>
            <a:ext cx="8229600" cy="548640"/>
          </a:xfrm>
          <a:prstGeom prst="rect">
            <a:avLst/>
          </a:prstGeom>
          <a:noFill/>
          <a:ln/>
        </p:spPr>
        <p:txBody>
          <a:bodyPr wrap="square" lIns="0" tIns="0" rIns="0" bIns="0" rtlCol="0" anchor="ctr"/>
          <a:lstStyle/>
          <a:p>
            <a:pPr indent="0" marL="0">
              <a:buNone/>
            </a:pPr>
            <a:r>
              <a:rPr lang="en-US" sz="2200" dirty="0">
                <a:solidFill>
                  <a:srgbClr val="7A6656"/>
                </a:solidFill>
                <a:latin typeface="Arial" pitchFamily="34" charset="0"/>
                <a:ea typeface="Arial" pitchFamily="34" charset="-122"/>
                <a:cs typeface="Arial" pitchFamily="34" charset="-120"/>
              </a:rPr>
              <a:t>Say GOAL to be in the draw.</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2B1D14"/>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F0E5D9"/>
          </a:solidFill>
          <a:ln/>
        </p:spPr>
      </p:sp>
      <p:sp>
        <p:nvSpPr>
          <p:cNvPr id="5" name="Text 3"/>
          <p:cNvSpPr/>
          <p:nvPr/>
        </p:nvSpPr>
        <p:spPr>
          <a:xfrm>
            <a:off x="5074920" y="1362456"/>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2B1D14"/>
                </a:solidFill>
                <a:latin typeface="Arial" pitchFamily="34" charset="0"/>
                <a:ea typeface="Arial" pitchFamily="34" charset="-122"/>
                <a:cs typeface="Arial" pitchFamily="34" charset="-120"/>
              </a:rPr>
              <a:t>Write your goal where you’ll see it</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7A6656"/>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F0E5D9"/>
          </a:solidFill>
          <a:ln/>
        </p:spPr>
      </p:sp>
      <p:sp>
        <p:nvSpPr>
          <p:cNvPr id="9" name="Text 7"/>
          <p:cNvSpPr/>
          <p:nvPr/>
        </p:nvSpPr>
        <p:spPr>
          <a:xfrm>
            <a:off x="5074920" y="3026664"/>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2B1D14"/>
                </a:solidFill>
                <a:latin typeface="Arial" pitchFamily="34" charset="0"/>
                <a:ea typeface="Arial" pitchFamily="34" charset="-122"/>
                <a:cs typeface="Arial" pitchFamily="34" charset="-120"/>
              </a:rPr>
              <a:t>Do your first step within 48 hours</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7A6656"/>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F0E5D9"/>
          </a:solidFill>
          <a:ln/>
        </p:spPr>
      </p:sp>
      <p:sp>
        <p:nvSpPr>
          <p:cNvPr id="13" name="Text 11"/>
          <p:cNvSpPr/>
          <p:nvPr/>
        </p:nvSpPr>
        <p:spPr>
          <a:xfrm>
            <a:off x="5074920" y="4690872"/>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2B1D14"/>
                </a:solidFill>
                <a:latin typeface="Arial" pitchFamily="34" charset="0"/>
                <a:ea typeface="Arial" pitchFamily="34" charset="-122"/>
                <a:cs typeface="Arial" pitchFamily="34" charset="-120"/>
              </a:rPr>
              <a:t>Book a weekly 10 minute review</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7A6656"/>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Goal setting workshop</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E8603C"/>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5600" b="1" spc="-100" kern="0" dirty="0">
                <a:solidFill>
                  <a:srgbClr val="2B1D14"/>
                </a:solidFill>
                <a:latin typeface="Arial" pitchFamily="34" charset="0"/>
                <a:ea typeface="Arial" pitchFamily="34" charset="-122"/>
                <a:cs typeface="Arial" pitchFamily="34" charset="-120"/>
              </a:rPr>
              <a:t>Here’s to the goals we finish</a:t>
            </a:r>
            <a:endParaRPr lang="en-US" sz="5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7A6656"/>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Goal setting workshop template</dc:title>
  <dc:subject>PptxGenJS Presentation</dc:subject>
  <dc:creator>Claryoo</dc:creator>
  <cp:lastModifiedBy>Claryoo</cp:lastModifiedBy>
  <cp:revision>1</cp:revision>
  <dcterms:created xsi:type="dcterms:W3CDTF">2026-10-14T17:01:43Z</dcterms:created>
  <dcterms:modified xsi:type="dcterms:W3CDTF">2026-10-14T17:01:43Z</dcterms:modified>
</cp:coreProperties>
</file>