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Welcome. Fundraising isn’t about pressure. It’s about giving people a chance to support something they care about.
DO
Share why you personally give to a cause, in one or two sentences.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We’ll look at why people give, how to make the ask, and how to thank and keep donors.
DO
Tell people there’s a short practice ask later, done in pairs.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Let’s be honest with each other. How do you feel about asking someone for money?
DO
If most are nervous, say that’s normal and that the practice later will help. Never ask who chose which answer.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https://claryoo.com/templates/fundraising-training?ref=deck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Let’s start with how good fundraising works.
DO
Move into the first teaching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Before we talk about asking, let’s understand why people say yes in the first place.
DO
Ask a few people what made them give to a cause last time. Connect their answers to the three 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
SAY
This is the part people fear most, so let’s break it into simple steps.
DO
Model a full ask out loud, including the pause. Change the currency and amount to fit your organisation.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SAY
The gift is the start of the relationship, not the end of it.
DO
Ask the group to share the best thank you they have ever received, and what made it stick.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Take two minutes to write down three people in your life who care about this cause, then share one with your partner.
DO
Remind people they are not committing to ask anyone yet. Ask two pairs what made their person a good 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Here’s a quick check. You’ve just asked for a gift. What next?
COLLECTING ANSWERS
In the room: count down from three, then everyone holds up fingers for their letter (1 for A, 2 for B and so on) at the same time.
Online: ask people to type their letter in the chat when you say go, so nobody copies.
Want it scored for you, with everyone’s answers live on screen? Run this quiz live with Claryoo, free: https://claryoo.com/templates/fundraising-training?ref=deck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If answers are split, act it out: make an ask, then hold a silent pause for five seconds so people feel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Here are the three things I want you to take away.
DO
Tie each takeaway back to a moment from the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Time to practise. Let’s pick who goes first.
DO
The person drawn makes a two minute ask to you in front of the group. Praise the specific amount and the pause, then run the rest in pairs.
COLLECTING ANSWERS
In the room: write names on slips of paper and draw one, from the people who said ASK.
Online: spin the free wheel of names at https://claryoo.com/tools/random-name-picker?ref=deck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Before we meet again, here are three things to do.
DO
Ask everyone to write their five names now, before they leave the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Thank you. The best fundraisers aren’t the boldest, they’re the ones who keep in touch.
DO
Set a date to check in on how the first asks went.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fundraising-training?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E7F3EC"/>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12372A"/>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55786A"/>
                </a:solidFill>
                <a:latin typeface="Arial" pitchFamily="34" charset="0"/>
                <a:ea typeface="Arial" pitchFamily="34" charset="-122"/>
                <a:cs typeface="Arial" pitchFamily="34" charset="-120"/>
              </a:rPr>
              <a:t>This slide is hidden when you present. About 72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55786A"/>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b="1" dirty="0">
                          <a:solidFill>
                            <a:srgbClr val="55786A"/>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b="1" dirty="0">
                          <a:solidFill>
                            <a:srgbClr val="55786A"/>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b="1" dirty="0">
                          <a:solidFill>
                            <a:srgbClr val="55786A"/>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Share why you personally give to a cause, in one or two sentences.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Tell people there’s a short practice ask later, done in pairs.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Poll: How do you feel about a…</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If most are nervous, say that’s normal and that the practice later will help. Never ask who chose which answer.</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Move into the first teaching slide.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Why people give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Ask a few people what made them give to a cause last time. Connect their answers to the three points.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Making the ask</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Model a full ask out loud, including the pause. Change the currency and amount to fit your organisation.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Thanking and keeping donors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Ask the group to share the best thank you they have ever received, and what made it stick.</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Remind people they are not committing to ask anyone yet. Ask two pairs what made their person a good fit.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Quiz: You’ve just asked for a…</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Here’s a quick check. You’ve just asked for a gift. What next?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Quiz answer</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If answers are split, act it out: make an ask, then hold a silent pause for five seconds so people feel it.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Tie each takeaway back to a moment from the practice.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Pick a volunteer</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The person drawn makes a two minute ask to you in front of the group. Praise the specific amount and the pause, then…</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Ask everyone to write their five names now, before they leave the room.</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r h="310896">
                <a:tc>
                  <a:txBody>
                    <a:bodyPr/>
                    <a:lstStyle/>
                    <a:p>
                      <a:pPr indent="0" marL="0">
                        <a:buNone/>
                      </a:pPr>
                      <a:r>
                        <a:rPr lang="en-US" sz="950" dirty="0">
                          <a:solidFill>
                            <a:srgbClr val="12372A"/>
                          </a:solidFill>
                          <a:latin typeface="Arial" pitchFamily="34" charset="0"/>
                          <a:ea typeface="Arial" pitchFamily="34" charset="-122"/>
                          <a:cs typeface="Arial" pitchFamily="34" charset="-120"/>
                        </a:rPr>
                        <a:t>15</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c>
                  <a:txBody>
                    <a:bodyPr/>
                    <a:lstStyle/>
                    <a:p>
                      <a:pPr indent="0" marL="0">
                        <a:buNone/>
                      </a:pPr>
                      <a:r>
                        <a:rPr lang="en-US" sz="950" dirty="0">
                          <a:solidFill>
                            <a:srgbClr val="12372A"/>
                          </a:solidFill>
                          <a:latin typeface="Arial" pitchFamily="34" charset="0"/>
                          <a:ea typeface="Arial" pitchFamily="34" charset="-122"/>
                          <a:cs typeface="Arial" pitchFamily="34" charset="-120"/>
                        </a:rPr>
                        <a:t>Set a date to check in on how the first asks went.</a:t>
                      </a:r>
                      <a:endParaRPr lang="en-US" sz="950" dirty="0">
                        <a:latin typeface="Arial" charset="0"/>
                        <a:ea typeface="Arial" charset="0"/>
                        <a:cs typeface="Arial" charset="0"/>
                      </a:endParaRPr>
                    </a:p>
                  </a:txBody>
                  <a:tcPr marL="3657600" marR="3657600" marT="0" marB="0" anchor="ctr">
                    <a:lnL w="6350" cap="flat" cmpd="sng" algn="ctr">
                      <a:solidFill>
                        <a:srgbClr val="C1D1C9"/>
                      </a:solidFill>
                      <a:prstDash val="solid"/>
                      <a:round/>
                      <a:headEnd type="none" w="med" len="med"/>
                      <a:tailEnd type="none" w="med" len="med"/>
                    </a:lnL>
                    <a:lnR w="6350" cap="flat" cmpd="sng" algn="ctr">
                      <a:solidFill>
                        <a:srgbClr val="C1D1C9"/>
                      </a:solidFill>
                      <a:prstDash val="solid"/>
                      <a:round/>
                      <a:headEnd type="none" w="med" len="med"/>
                      <a:tailEnd type="none" w="med" len="med"/>
                    </a:lnR>
                    <a:lnT w="6350" cap="flat" cmpd="sng" algn="ctr">
                      <a:solidFill>
                        <a:srgbClr val="C1D1C9"/>
                      </a:solidFill>
                      <a:prstDash val="solid"/>
                      <a:round/>
                      <a:headEnd type="none" w="med" len="med"/>
                      <a:tailEnd type="none" w="med" len="med"/>
                    </a:lnT>
                    <a:lnB w="6350" cap="flat" cmpd="sng" algn="ctr">
                      <a:solidFill>
                        <a:srgbClr val="C1D1C9"/>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D8E6DE"/>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12372A"/>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55786A"/>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2E8B57"/>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2E8B57">
              <a:alpha val="14000"/>
            </a:srgbClr>
          </a:solidFill>
          <a:ln/>
        </p:spPr>
      </p:sp>
      <p:sp>
        <p:nvSpPr>
          <p:cNvPr id="3" name="Shape 1"/>
          <p:cNvSpPr/>
          <p:nvPr/>
        </p:nvSpPr>
        <p:spPr>
          <a:xfrm>
            <a:off x="10225735" y="4983480"/>
            <a:ext cx="1005840" cy="1005840"/>
          </a:xfrm>
          <a:prstGeom prst="ellipse">
            <a:avLst/>
          </a:prstGeom>
          <a:ln w="76200">
            <a:solidFill>
              <a:srgbClr val="2E8B57">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NONPROFITS AND COMMUNITY</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6000" b="1" spc="-100" kern="0" dirty="0">
                <a:solidFill>
                  <a:srgbClr val="12372A"/>
                </a:solidFill>
                <a:latin typeface="Arial" pitchFamily="34" charset="0"/>
                <a:ea typeface="Arial" pitchFamily="34" charset="-122"/>
                <a:cs typeface="Arial" pitchFamily="34" charset="-120"/>
              </a:rPr>
              <a:t>Fundraising training</a:t>
            </a:r>
            <a:endParaRPr lang="en-US" sz="60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55786A"/>
                </a:solidFill>
                <a:latin typeface="Arial" pitchFamily="34" charset="0"/>
                <a:ea typeface="Arial" pitchFamily="34" charset="-122"/>
                <a:cs typeface="Arial" pitchFamily="34" charset="-120"/>
              </a:rPr>
              <a:t>Ask with confidence, thank well, keep donors giving</a:t>
            </a:r>
            <a:endParaRPr lang="en-US" sz="2400" dirty="0"/>
          </a:p>
        </p:txBody>
      </p:sp>
      <p:sp>
        <p:nvSpPr>
          <p:cNvPr id="7" name="Shape 5"/>
          <p:cNvSpPr/>
          <p:nvPr/>
        </p:nvSpPr>
        <p:spPr>
          <a:xfrm>
            <a:off x="822960" y="5916168"/>
            <a:ext cx="914400" cy="82296"/>
          </a:xfrm>
          <a:prstGeom prst="roundRect">
            <a:avLst>
              <a:gd name="adj" fmla="val 50000"/>
            </a:avLst>
          </a:prstGeom>
          <a:solidFill>
            <a:srgbClr val="2E8B57"/>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12372A"/>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D8E6DE"/>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2E8B57"/>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2372A"/>
                </a:solidFill>
                <a:latin typeface="Arial" pitchFamily="34" charset="0"/>
                <a:ea typeface="Arial" pitchFamily="34" charset="-122"/>
                <a:cs typeface="Arial" pitchFamily="34" charset="-120"/>
              </a:rPr>
              <a:t>Why people give</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55786A"/>
                </a:solidFill>
                <a:latin typeface="Arial" pitchFamily="34" charset="0"/>
                <a:ea typeface="Arial" pitchFamily="34" charset="-122"/>
                <a:cs typeface="Arial" pitchFamily="34" charset="-120"/>
              </a:rPr>
              <a:t>About 9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D8E6DE"/>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2E8B57"/>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2372A"/>
                </a:solidFill>
                <a:latin typeface="Arial" pitchFamily="34" charset="0"/>
                <a:ea typeface="Arial" pitchFamily="34" charset="-122"/>
                <a:cs typeface="Arial" pitchFamily="34" charset="-120"/>
              </a:rPr>
              <a:t>Making the ask</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55786A"/>
                </a:solidFill>
                <a:latin typeface="Arial" pitchFamily="34" charset="0"/>
                <a:ea typeface="Arial" pitchFamily="34" charset="-122"/>
                <a:cs typeface="Arial" pitchFamily="34" charset="-120"/>
              </a:rPr>
              <a:t>About 45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D8E6DE"/>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2E8B57"/>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2372A"/>
                </a:solidFill>
                <a:latin typeface="Arial" pitchFamily="34" charset="0"/>
                <a:ea typeface="Arial" pitchFamily="34" charset="-122"/>
                <a:cs typeface="Arial" pitchFamily="34" charset="-120"/>
              </a:rPr>
              <a:t>Thanking and keeping donors</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55786A"/>
                </a:solidFill>
                <a:latin typeface="Arial" pitchFamily="34" charset="0"/>
                <a:ea typeface="Arial" pitchFamily="34" charset="-122"/>
                <a:cs typeface="Arial" pitchFamily="34" charset="-120"/>
              </a:rPr>
              <a:t>About 18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932688" cy="384048"/>
          </a:xfrm>
          <a:prstGeom prst="roundRect">
            <a:avLst>
              <a:gd name="adj" fmla="val 47619"/>
            </a:avLst>
          </a:prstGeom>
          <a:solidFill>
            <a:srgbClr val="2E8B57"/>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2372A"/>
                </a:solidFill>
                <a:latin typeface="Arial" pitchFamily="34" charset="0"/>
                <a:ea typeface="Arial" pitchFamily="34" charset="-122"/>
                <a:cs typeface="Arial" pitchFamily="34" charset="-120"/>
              </a:rPr>
              <a:t>How do you feel about asking someone for money?</a:t>
            </a:r>
            <a:endParaRPr lang="en-US" sz="3800" dirty="0"/>
          </a:p>
        </p:txBody>
      </p:sp>
      <p:sp>
        <p:nvSpPr>
          <p:cNvPr id="6" name="Shape 4"/>
          <p:cNvSpPr/>
          <p:nvPr/>
        </p:nvSpPr>
        <p:spPr>
          <a:xfrm>
            <a:off x="822960" y="3200400"/>
            <a:ext cx="5144872" cy="914400"/>
          </a:xfrm>
          <a:prstGeom prst="roundRect">
            <a:avLst>
              <a:gd name="adj" fmla="val 16000"/>
            </a:avLst>
          </a:prstGeom>
          <a:solidFill>
            <a:srgbClr val="D8E6DE"/>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Comfortable</a:t>
            </a:r>
            <a:endParaRPr lang="en-US" sz="2200" dirty="0"/>
          </a:p>
        </p:txBody>
      </p:sp>
      <p:sp>
        <p:nvSpPr>
          <p:cNvPr id="9" name="Shape 7"/>
          <p:cNvSpPr/>
          <p:nvPr/>
        </p:nvSpPr>
        <p:spPr>
          <a:xfrm>
            <a:off x="6223864" y="3200400"/>
            <a:ext cx="5144872" cy="914400"/>
          </a:xfrm>
          <a:prstGeom prst="roundRect">
            <a:avLst>
              <a:gd name="adj" fmla="val 16000"/>
            </a:avLst>
          </a:prstGeom>
          <a:solidFill>
            <a:srgbClr val="D8E6DE"/>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A bit nervous</a:t>
            </a:r>
            <a:endParaRPr lang="en-US" sz="2200" dirty="0"/>
          </a:p>
        </p:txBody>
      </p:sp>
      <p:sp>
        <p:nvSpPr>
          <p:cNvPr id="12" name="Shape 10"/>
          <p:cNvSpPr/>
          <p:nvPr/>
        </p:nvSpPr>
        <p:spPr>
          <a:xfrm>
            <a:off x="822960" y="4297680"/>
            <a:ext cx="5144872" cy="914400"/>
          </a:xfrm>
          <a:prstGeom prst="roundRect">
            <a:avLst>
              <a:gd name="adj" fmla="val 16000"/>
            </a:avLst>
          </a:prstGeom>
          <a:solidFill>
            <a:srgbClr val="D8E6DE"/>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I avoid it</a:t>
            </a:r>
            <a:endParaRPr lang="en-US" sz="2200" dirty="0"/>
          </a:p>
        </p:txBody>
      </p:sp>
      <p:sp>
        <p:nvSpPr>
          <p:cNvPr id="15" name="Text 13"/>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Answer with your letter: A, B or C</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2E8B57"/>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FFFF">
              <a:alpha val="12000"/>
            </a:srgbClr>
          </a:solidFill>
          <a:ln/>
        </p:spPr>
      </p:sp>
      <p:sp>
        <p:nvSpPr>
          <p:cNvPr id="3" name="Shape 1"/>
          <p:cNvSpPr/>
          <p:nvPr/>
        </p:nvSpPr>
        <p:spPr>
          <a:xfrm>
            <a:off x="10225735" y="4983480"/>
            <a:ext cx="1005840" cy="1005840"/>
          </a:xfrm>
          <a:prstGeom prst="ellipse">
            <a:avLst/>
          </a:prstGeom>
          <a:ln w="76200">
            <a:solidFill>
              <a:srgbClr val="FFFFFF">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FFFFFF"/>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FFFFFF"/>
                </a:solidFill>
                <a:latin typeface="Arial" pitchFamily="34" charset="0"/>
                <a:ea typeface="Arial" pitchFamily="34" charset="-122"/>
                <a:cs typeface="Arial" pitchFamily="34" charset="-120"/>
              </a:rPr>
              <a:t>How good fundraising works</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1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2372A"/>
                </a:solidFill>
                <a:latin typeface="Arial" pitchFamily="34" charset="0"/>
                <a:ea typeface="Arial" pitchFamily="34" charset="-122"/>
                <a:cs typeface="Arial" pitchFamily="34" charset="-120"/>
              </a:rPr>
              <a:t>Why people give</a:t>
            </a:r>
            <a:endParaRPr lang="en-US" sz="3800" dirty="0"/>
          </a:p>
        </p:txBody>
      </p:sp>
      <p:sp>
        <p:nvSpPr>
          <p:cNvPr id="5" name="Shape 3"/>
          <p:cNvSpPr/>
          <p:nvPr/>
        </p:nvSpPr>
        <p:spPr>
          <a:xfrm>
            <a:off x="822960" y="2514600"/>
            <a:ext cx="3332378" cy="3337560"/>
          </a:xfrm>
          <a:prstGeom prst="roundRect">
            <a:avLst>
              <a:gd name="adj" fmla="val 5488"/>
            </a:avLst>
          </a:prstGeom>
          <a:solidFill>
            <a:srgbClr val="D8E6DE"/>
          </a:solidFill>
          <a:ln/>
        </p:spPr>
      </p:sp>
      <p:sp>
        <p:nvSpPr>
          <p:cNvPr id="6" name="Text 4"/>
          <p:cNvSpPr/>
          <p:nvPr/>
        </p:nvSpPr>
        <p:spPr>
          <a:xfrm>
            <a:off x="1143000"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People give to people</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Most gifts come because someone the donor knows and trusts asked them. Your own network is a real starting point.</a:t>
            </a:r>
            <a:endParaRPr lang="en-US" sz="1500" dirty="0"/>
          </a:p>
        </p:txBody>
      </p:sp>
      <p:sp>
        <p:nvSpPr>
          <p:cNvPr id="9" name="Shape 7"/>
          <p:cNvSpPr/>
          <p:nvPr/>
        </p:nvSpPr>
        <p:spPr>
          <a:xfrm>
            <a:off x="4429658" y="2514600"/>
            <a:ext cx="3332378" cy="3337560"/>
          </a:xfrm>
          <a:prstGeom prst="roundRect">
            <a:avLst>
              <a:gd name="adj" fmla="val 5488"/>
            </a:avLst>
          </a:prstGeom>
          <a:solidFill>
            <a:srgbClr val="D8E6DE"/>
          </a:solidFill>
          <a:ln/>
        </p:spPr>
      </p:sp>
      <p:sp>
        <p:nvSpPr>
          <p:cNvPr id="10" name="Text 8"/>
          <p:cNvSpPr/>
          <p:nvPr/>
        </p:nvSpPr>
        <p:spPr>
          <a:xfrm>
            <a:off x="4749698"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Show the change</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Say what a gift does: one family fed for a week, not just “support our work”. A concrete result is easier to say yes to.</a:t>
            </a:r>
            <a:endParaRPr lang="en-US" sz="1500" dirty="0"/>
          </a:p>
        </p:txBody>
      </p:sp>
      <p:sp>
        <p:nvSpPr>
          <p:cNvPr id="13" name="Shape 11"/>
          <p:cNvSpPr/>
          <p:nvPr/>
        </p:nvSpPr>
        <p:spPr>
          <a:xfrm>
            <a:off x="8036357" y="2514600"/>
            <a:ext cx="3332378" cy="3337560"/>
          </a:xfrm>
          <a:prstGeom prst="roundRect">
            <a:avLst>
              <a:gd name="adj" fmla="val 5488"/>
            </a:avLst>
          </a:prstGeom>
          <a:solidFill>
            <a:srgbClr val="D8E6DE"/>
          </a:solidFill>
          <a:ln/>
        </p:spPr>
      </p:sp>
      <p:sp>
        <p:nvSpPr>
          <p:cNvPr id="14" name="Text 12"/>
          <p:cNvSpPr/>
          <p:nvPr/>
        </p:nvSpPr>
        <p:spPr>
          <a:xfrm>
            <a:off x="8356397"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Keep the donors you have</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Asking a past donor again is usually easier than finding a new one. Put the people who already give first.</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Fundraising training</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2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2372A"/>
                </a:solidFill>
                <a:latin typeface="Arial" pitchFamily="34" charset="0"/>
                <a:ea typeface="Arial" pitchFamily="34" charset="-122"/>
                <a:cs typeface="Arial" pitchFamily="34" charset="-120"/>
              </a:rPr>
              <a:t>Making the ask</a:t>
            </a:r>
            <a:endParaRPr lang="en-US" sz="3800" dirty="0"/>
          </a:p>
        </p:txBody>
      </p:sp>
      <p:sp>
        <p:nvSpPr>
          <p:cNvPr id="5" name="Shape 3"/>
          <p:cNvSpPr/>
          <p:nvPr/>
        </p:nvSpPr>
        <p:spPr>
          <a:xfrm>
            <a:off x="822960" y="2514600"/>
            <a:ext cx="3332378" cy="3337560"/>
          </a:xfrm>
          <a:prstGeom prst="roundRect">
            <a:avLst>
              <a:gd name="adj" fmla="val 5488"/>
            </a:avLst>
          </a:prstGeom>
          <a:solidFill>
            <a:srgbClr val="D8E6DE"/>
          </a:solidFill>
          <a:ln/>
        </p:spPr>
      </p:sp>
      <p:sp>
        <p:nvSpPr>
          <p:cNvPr id="6" name="Text 4"/>
          <p:cNvSpPr/>
          <p:nvPr/>
        </p:nvSpPr>
        <p:spPr>
          <a:xfrm>
            <a:off x="1143000"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Ask for a specific amount</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Try “Would you consider a gift of £250 to fund a month of sessions?” A clear amount is easier to answer than “anything helps”.</a:t>
            </a:r>
            <a:endParaRPr lang="en-US" sz="1500" dirty="0"/>
          </a:p>
        </p:txBody>
      </p:sp>
      <p:sp>
        <p:nvSpPr>
          <p:cNvPr id="9" name="Shape 7"/>
          <p:cNvSpPr/>
          <p:nvPr/>
        </p:nvSpPr>
        <p:spPr>
          <a:xfrm>
            <a:off x="4429658" y="2514600"/>
            <a:ext cx="3332378" cy="3337560"/>
          </a:xfrm>
          <a:prstGeom prst="roundRect">
            <a:avLst>
              <a:gd name="adj" fmla="val 5488"/>
            </a:avLst>
          </a:prstGeom>
          <a:solidFill>
            <a:srgbClr val="D8E6DE"/>
          </a:solidFill>
          <a:ln/>
        </p:spPr>
      </p:sp>
      <p:sp>
        <p:nvSpPr>
          <p:cNvPr id="10" name="Text 8"/>
          <p:cNvSpPr/>
          <p:nvPr/>
        </p:nvSpPr>
        <p:spPr>
          <a:xfrm>
            <a:off x="4749698"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Then stop talking</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After the ask, stay quiet and let them think. Filling the silence often talks the donor into a smaller gift or a no.</a:t>
            </a:r>
            <a:endParaRPr lang="en-US" sz="1500" dirty="0"/>
          </a:p>
        </p:txBody>
      </p:sp>
      <p:sp>
        <p:nvSpPr>
          <p:cNvPr id="13" name="Shape 11"/>
          <p:cNvSpPr/>
          <p:nvPr/>
        </p:nvSpPr>
        <p:spPr>
          <a:xfrm>
            <a:off x="8036357" y="2514600"/>
            <a:ext cx="3332378" cy="3337560"/>
          </a:xfrm>
          <a:prstGeom prst="roundRect">
            <a:avLst>
              <a:gd name="adj" fmla="val 5488"/>
            </a:avLst>
          </a:prstGeom>
          <a:solidFill>
            <a:srgbClr val="D8E6DE"/>
          </a:solidFill>
          <a:ln/>
        </p:spPr>
      </p:sp>
      <p:sp>
        <p:nvSpPr>
          <p:cNvPr id="14" name="Text 12"/>
          <p:cNvSpPr/>
          <p:nvPr/>
        </p:nvSpPr>
        <p:spPr>
          <a:xfrm>
            <a:off x="8356397"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Hear a no as not yet</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If they say no, thank them and ask what would interest them. Many donors give later, or give their time instead.</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Fundraising training</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3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2372A"/>
                </a:solidFill>
                <a:latin typeface="Arial" pitchFamily="34" charset="0"/>
                <a:ea typeface="Arial" pitchFamily="34" charset="-122"/>
                <a:cs typeface="Arial" pitchFamily="34" charset="-120"/>
              </a:rPr>
              <a:t>Thanking and keeping donors</a:t>
            </a:r>
            <a:endParaRPr lang="en-US" sz="3800" dirty="0"/>
          </a:p>
        </p:txBody>
      </p:sp>
      <p:sp>
        <p:nvSpPr>
          <p:cNvPr id="5" name="Shape 3"/>
          <p:cNvSpPr/>
          <p:nvPr/>
        </p:nvSpPr>
        <p:spPr>
          <a:xfrm>
            <a:off x="822960" y="2514600"/>
            <a:ext cx="3332378" cy="3337560"/>
          </a:xfrm>
          <a:prstGeom prst="roundRect">
            <a:avLst>
              <a:gd name="adj" fmla="val 5488"/>
            </a:avLst>
          </a:prstGeom>
          <a:solidFill>
            <a:srgbClr val="D8E6DE"/>
          </a:solidFill>
          <a:ln/>
        </p:spPr>
      </p:sp>
      <p:sp>
        <p:nvSpPr>
          <p:cNvPr id="6" name="Text 4"/>
          <p:cNvSpPr/>
          <p:nvPr/>
        </p:nvSpPr>
        <p:spPr>
          <a:xfrm>
            <a:off x="1143000"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Thank within 48 hours</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A quick, personal thank you, ideally a phone call or handwritten note, tells donors their gift mattered.</a:t>
            </a:r>
            <a:endParaRPr lang="en-US" sz="1500" dirty="0"/>
          </a:p>
        </p:txBody>
      </p:sp>
      <p:sp>
        <p:nvSpPr>
          <p:cNvPr id="9" name="Shape 7"/>
          <p:cNvSpPr/>
          <p:nvPr/>
        </p:nvSpPr>
        <p:spPr>
          <a:xfrm>
            <a:off x="4429658" y="2514600"/>
            <a:ext cx="3332378" cy="3337560"/>
          </a:xfrm>
          <a:prstGeom prst="roundRect">
            <a:avLst>
              <a:gd name="adj" fmla="val 5488"/>
            </a:avLst>
          </a:prstGeom>
          <a:solidFill>
            <a:srgbClr val="D8E6DE"/>
          </a:solidFill>
          <a:ln/>
        </p:spPr>
      </p:sp>
      <p:sp>
        <p:nvSpPr>
          <p:cNvPr id="10" name="Text 8"/>
          <p:cNvSpPr/>
          <p:nvPr/>
        </p:nvSpPr>
        <p:spPr>
          <a:xfrm>
            <a:off x="4749698"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Report back on impact</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Send a short update showing what their gift did, with a story or photo. Do this before you ask again.</a:t>
            </a:r>
            <a:endParaRPr lang="en-US" sz="1500" dirty="0"/>
          </a:p>
        </p:txBody>
      </p:sp>
      <p:sp>
        <p:nvSpPr>
          <p:cNvPr id="13" name="Shape 11"/>
          <p:cNvSpPr/>
          <p:nvPr/>
        </p:nvSpPr>
        <p:spPr>
          <a:xfrm>
            <a:off x="8036357" y="2514600"/>
            <a:ext cx="3332378" cy="3337560"/>
          </a:xfrm>
          <a:prstGeom prst="roundRect">
            <a:avLst>
              <a:gd name="adj" fmla="val 5488"/>
            </a:avLst>
          </a:prstGeom>
          <a:solidFill>
            <a:srgbClr val="D8E6DE"/>
          </a:solidFill>
          <a:ln/>
        </p:spPr>
      </p:sp>
      <p:sp>
        <p:nvSpPr>
          <p:cNvPr id="14" name="Text 12"/>
          <p:cNvSpPr/>
          <p:nvPr/>
        </p:nvSpPr>
        <p:spPr>
          <a:xfrm>
            <a:off x="8356397" y="2834640"/>
            <a:ext cx="502920" cy="502920"/>
          </a:xfrm>
          <a:prstGeom prst="ellipse">
            <a:avLst/>
          </a:prstGeom>
          <a:solidFill>
            <a:srgbClr val="2E8B57"/>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2372A"/>
                </a:solidFill>
                <a:latin typeface="Arial" pitchFamily="34" charset="0"/>
                <a:ea typeface="Arial" pitchFamily="34" charset="-122"/>
                <a:cs typeface="Arial" pitchFamily="34" charset="-120"/>
              </a:rPr>
              <a:t>Restricted means restricted</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2372A"/>
                </a:solidFill>
                <a:latin typeface="Arial" pitchFamily="34" charset="0"/>
                <a:ea typeface="Arial" pitchFamily="34" charset="-122"/>
                <a:cs typeface="Arial" pitchFamily="34" charset="-120"/>
              </a:rPr>
              <a:t>If a donor gives for one purpose, spend it only on that purpose. Breaking that trust loses donors for good.</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Fundraising training</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2E8B57">
              <a:alpha val="14000"/>
            </a:srgbClr>
          </a:solidFill>
          <a:ln/>
        </p:spPr>
      </p:sp>
      <p:sp>
        <p:nvSpPr>
          <p:cNvPr id="3" name="Shape 1"/>
          <p:cNvSpPr/>
          <p:nvPr/>
        </p:nvSpPr>
        <p:spPr>
          <a:xfrm>
            <a:off x="10225735" y="4983480"/>
            <a:ext cx="1005840" cy="1005840"/>
          </a:xfrm>
          <a:prstGeom prst="ellipse">
            <a:avLst/>
          </a:prstGeom>
          <a:ln w="76200">
            <a:solidFill>
              <a:srgbClr val="2E8B57">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2E8B57"/>
          </a:solidFill>
          <a:ln/>
        </p:spPr>
        <p:txBody>
          <a:bodyPr wrap="square" lIns="0" tIns="0" rIns="0" bIns="0" rtlCol="0" anchor="ctr"/>
          <a:lstStyle/>
          <a:p>
            <a:pPr algn="ctr" indent="0" marL="0">
              <a:buNone/>
            </a:pPr>
            <a:r>
              <a:rPr lang="en-US" sz="12000" b="1" dirty="0">
                <a:solidFill>
                  <a:srgbClr val="FFFFFF"/>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2E8B57"/>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3400" b="1" dirty="0">
                <a:solidFill>
                  <a:srgbClr val="12372A"/>
                </a:solidFill>
                <a:latin typeface="Arial" pitchFamily="34" charset="0"/>
                <a:ea typeface="Arial" pitchFamily="34" charset="-122"/>
                <a:cs typeface="Arial" pitchFamily="34" charset="-120"/>
              </a:rPr>
              <a:t>Who in your own network cares about our cause, and why?</a:t>
            </a:r>
            <a:endParaRPr lang="en-US" sz="3400" dirty="0"/>
          </a:p>
        </p:txBody>
      </p:sp>
      <p:sp>
        <p:nvSpPr>
          <p:cNvPr id="7" name="Shape 5"/>
          <p:cNvSpPr/>
          <p:nvPr/>
        </p:nvSpPr>
        <p:spPr>
          <a:xfrm>
            <a:off x="3474720" y="4983480"/>
            <a:ext cx="457200" cy="73152"/>
          </a:xfrm>
          <a:prstGeom prst="roundRect">
            <a:avLst>
              <a:gd name="adj" fmla="val 50000"/>
            </a:avLst>
          </a:prstGeom>
          <a:solidFill>
            <a:srgbClr val="2E8B57"/>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55786A"/>
                </a:solidFill>
                <a:latin typeface="Arial" pitchFamily="34" charset="0"/>
                <a:ea typeface="Arial" pitchFamily="34" charset="-122"/>
                <a:cs typeface="Arial" pitchFamily="34" charset="-120"/>
              </a:rPr>
              <a:t>Write 3 names alone, then share one in pairs</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932688" cy="384048"/>
          </a:xfrm>
          <a:prstGeom prst="roundRect">
            <a:avLst>
              <a:gd name="adj" fmla="val 47619"/>
            </a:avLst>
          </a:prstGeom>
          <a:solidFill>
            <a:srgbClr val="2E8B57"/>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QUIZ</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12372A"/>
                </a:solidFill>
                <a:latin typeface="Arial" pitchFamily="34" charset="0"/>
                <a:ea typeface="Arial" pitchFamily="34" charset="-122"/>
                <a:cs typeface="Arial" pitchFamily="34" charset="-120"/>
              </a:rPr>
              <a:t>You’ve just asked for a specific gift. What should you do next?</a:t>
            </a:r>
            <a:endParaRPr lang="en-US" sz="3400" dirty="0"/>
          </a:p>
        </p:txBody>
      </p:sp>
      <p:sp>
        <p:nvSpPr>
          <p:cNvPr id="5" name="Shape 3"/>
          <p:cNvSpPr/>
          <p:nvPr/>
        </p:nvSpPr>
        <p:spPr>
          <a:xfrm>
            <a:off x="822960" y="3200400"/>
            <a:ext cx="5144872" cy="914400"/>
          </a:xfrm>
          <a:prstGeom prst="roundRect">
            <a:avLst>
              <a:gd name="adj" fmla="val 16000"/>
            </a:avLst>
          </a:prstGeom>
          <a:solidFill>
            <a:srgbClr val="D8E6DE"/>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Explain the need again</a:t>
            </a:r>
            <a:endParaRPr lang="en-US" sz="2200" dirty="0"/>
          </a:p>
        </p:txBody>
      </p:sp>
      <p:sp>
        <p:nvSpPr>
          <p:cNvPr id="8" name="Shape 6"/>
          <p:cNvSpPr/>
          <p:nvPr/>
        </p:nvSpPr>
        <p:spPr>
          <a:xfrm>
            <a:off x="6223864" y="3200400"/>
            <a:ext cx="5144872" cy="914400"/>
          </a:xfrm>
          <a:prstGeom prst="roundRect">
            <a:avLst>
              <a:gd name="adj" fmla="val 16000"/>
            </a:avLst>
          </a:prstGeom>
          <a:solidFill>
            <a:srgbClr val="D8E6DE"/>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Stay quiet and listen</a:t>
            </a:r>
            <a:endParaRPr lang="en-US" sz="2200" dirty="0"/>
          </a:p>
        </p:txBody>
      </p:sp>
      <p:sp>
        <p:nvSpPr>
          <p:cNvPr id="11" name="Shape 9"/>
          <p:cNvSpPr/>
          <p:nvPr/>
        </p:nvSpPr>
        <p:spPr>
          <a:xfrm>
            <a:off x="822960" y="4297680"/>
            <a:ext cx="5144872" cy="914400"/>
          </a:xfrm>
          <a:prstGeom prst="roundRect">
            <a:avLst>
              <a:gd name="adj" fmla="val 16000"/>
            </a:avLst>
          </a:prstGeom>
          <a:solidFill>
            <a:srgbClr val="D8E6DE"/>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Offer a smaller amount</a:t>
            </a:r>
            <a:endParaRPr lang="en-US" sz="2200" dirty="0"/>
          </a:p>
        </p:txBody>
      </p:sp>
      <p:sp>
        <p:nvSpPr>
          <p:cNvPr id="14" name="Shape 12"/>
          <p:cNvSpPr/>
          <p:nvPr/>
        </p:nvSpPr>
        <p:spPr>
          <a:xfrm>
            <a:off x="6223864" y="4297680"/>
            <a:ext cx="5144872" cy="914400"/>
          </a:xfrm>
          <a:prstGeom prst="roundRect">
            <a:avLst>
              <a:gd name="adj" fmla="val 16000"/>
            </a:avLst>
          </a:prstGeom>
          <a:solidFill>
            <a:srgbClr val="D8E6DE"/>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2E8B57"/>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2372A"/>
                </a:solidFill>
                <a:latin typeface="Arial" pitchFamily="34" charset="0"/>
                <a:ea typeface="Arial" pitchFamily="34" charset="-122"/>
                <a:cs typeface="Arial" pitchFamily="34" charset="-120"/>
              </a:rPr>
              <a:t>Change the subject</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55786A"/>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1170432" cy="384048"/>
          </a:xfrm>
          <a:prstGeom prst="roundRect">
            <a:avLst>
              <a:gd name="adj" fmla="val 47619"/>
            </a:avLst>
          </a:prstGeom>
          <a:solidFill>
            <a:srgbClr val="2E8B57"/>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ANSWER</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12372A"/>
                </a:solidFill>
                <a:latin typeface="Arial" pitchFamily="34" charset="0"/>
                <a:ea typeface="Arial" pitchFamily="34" charset="-122"/>
                <a:cs typeface="Arial" pitchFamily="34" charset="-120"/>
              </a:rPr>
              <a:t>You’ve just asked for a specific gift. What should you do next?</a:t>
            </a:r>
            <a:endParaRPr lang="en-US" sz="3400" dirty="0"/>
          </a:p>
        </p:txBody>
      </p:sp>
      <p:sp>
        <p:nvSpPr>
          <p:cNvPr id="5" name="Shape 3"/>
          <p:cNvSpPr/>
          <p:nvPr/>
        </p:nvSpPr>
        <p:spPr>
          <a:xfrm>
            <a:off x="822960" y="3200400"/>
            <a:ext cx="5144872" cy="914400"/>
          </a:xfrm>
          <a:prstGeom prst="roundRect">
            <a:avLst>
              <a:gd name="adj" fmla="val 16000"/>
            </a:avLst>
          </a:prstGeom>
          <a:solidFill>
            <a:srgbClr val="D8E6DE"/>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2E8B57">
                    <a:alpha val="50000"/>
                  </a:srgbClr>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2372A">
                    <a:alpha val="50000"/>
                  </a:srgbClr>
                </a:solidFill>
                <a:latin typeface="Arial" pitchFamily="34" charset="0"/>
                <a:ea typeface="Arial" pitchFamily="34" charset="-122"/>
                <a:cs typeface="Arial" pitchFamily="34" charset="-120"/>
              </a:rPr>
              <a:t>Explain the need again</a:t>
            </a:r>
            <a:endParaRPr lang="en-US" sz="2200" dirty="0"/>
          </a:p>
        </p:txBody>
      </p:sp>
      <p:sp>
        <p:nvSpPr>
          <p:cNvPr id="8" name="Shape 6"/>
          <p:cNvSpPr/>
          <p:nvPr/>
        </p:nvSpPr>
        <p:spPr>
          <a:xfrm>
            <a:off x="6223864" y="3200400"/>
            <a:ext cx="5144872" cy="914400"/>
          </a:xfrm>
          <a:prstGeom prst="roundRect">
            <a:avLst>
              <a:gd name="adj" fmla="val 16000"/>
            </a:avLst>
          </a:prstGeom>
          <a:solidFill>
            <a:srgbClr val="2E8B57"/>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Stay quiet and listen</a:t>
            </a:r>
            <a:endParaRPr lang="en-US" sz="2200" dirty="0"/>
          </a:p>
        </p:txBody>
      </p:sp>
      <p:sp>
        <p:nvSpPr>
          <p:cNvPr id="11" name="Shape 9"/>
          <p:cNvSpPr/>
          <p:nvPr/>
        </p:nvSpPr>
        <p:spPr>
          <a:xfrm>
            <a:off x="822960" y="4297680"/>
            <a:ext cx="5144872" cy="914400"/>
          </a:xfrm>
          <a:prstGeom prst="roundRect">
            <a:avLst>
              <a:gd name="adj" fmla="val 16000"/>
            </a:avLst>
          </a:prstGeom>
          <a:solidFill>
            <a:srgbClr val="D8E6DE"/>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2E8B57">
                    <a:alpha val="50000"/>
                  </a:srgbClr>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2372A">
                    <a:alpha val="50000"/>
                  </a:srgbClr>
                </a:solidFill>
                <a:latin typeface="Arial" pitchFamily="34" charset="0"/>
                <a:ea typeface="Arial" pitchFamily="34" charset="-122"/>
                <a:cs typeface="Arial" pitchFamily="34" charset="-120"/>
              </a:rPr>
              <a:t>Offer a smaller amount</a:t>
            </a:r>
            <a:endParaRPr lang="en-US" sz="2200" dirty="0"/>
          </a:p>
        </p:txBody>
      </p:sp>
      <p:sp>
        <p:nvSpPr>
          <p:cNvPr id="14" name="Shape 12"/>
          <p:cNvSpPr/>
          <p:nvPr/>
        </p:nvSpPr>
        <p:spPr>
          <a:xfrm>
            <a:off x="6223864" y="4297680"/>
            <a:ext cx="5144872" cy="914400"/>
          </a:xfrm>
          <a:prstGeom prst="roundRect">
            <a:avLst>
              <a:gd name="adj" fmla="val 16000"/>
            </a:avLst>
          </a:prstGeom>
          <a:solidFill>
            <a:srgbClr val="D8E6DE"/>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2E8B57">
                    <a:alpha val="50000"/>
                  </a:srgbClr>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2372A">
                    <a:alpha val="50000"/>
                  </a:srgbClr>
                </a:solidFill>
                <a:latin typeface="Arial" pitchFamily="34" charset="0"/>
                <a:ea typeface="Arial" pitchFamily="34" charset="-122"/>
                <a:cs typeface="Arial" pitchFamily="34" charset="-120"/>
              </a:rPr>
              <a:t>Change the subject</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12372A"/>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D8E6DE"/>
          </a:solidFill>
          <a:ln/>
        </p:spPr>
      </p:sp>
      <p:sp>
        <p:nvSpPr>
          <p:cNvPr id="5" name="Text 3"/>
          <p:cNvSpPr/>
          <p:nvPr/>
        </p:nvSpPr>
        <p:spPr>
          <a:xfrm>
            <a:off x="5074920" y="1362456"/>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12372A"/>
                </a:solidFill>
                <a:latin typeface="Arial" pitchFamily="34" charset="0"/>
                <a:ea typeface="Arial" pitchFamily="34" charset="-122"/>
                <a:cs typeface="Arial" pitchFamily="34" charset="-120"/>
              </a:rPr>
              <a:t>People give to people they trust</a:t>
            </a:r>
            <a:endParaRPr lang="en-US" sz="2200" dirty="0"/>
          </a:p>
        </p:txBody>
      </p:sp>
      <p:sp>
        <p:nvSpPr>
          <p:cNvPr id="7" name="Shape 5"/>
          <p:cNvSpPr/>
          <p:nvPr/>
        </p:nvSpPr>
        <p:spPr>
          <a:xfrm>
            <a:off x="4754880" y="2578608"/>
            <a:ext cx="6613855" cy="1444752"/>
          </a:xfrm>
          <a:prstGeom prst="roundRect">
            <a:avLst>
              <a:gd name="adj" fmla="val 11392"/>
            </a:avLst>
          </a:prstGeom>
          <a:solidFill>
            <a:srgbClr val="D8E6DE"/>
          </a:solidFill>
          <a:ln/>
        </p:spPr>
      </p:sp>
      <p:sp>
        <p:nvSpPr>
          <p:cNvPr id="8" name="Text 6"/>
          <p:cNvSpPr/>
          <p:nvPr/>
        </p:nvSpPr>
        <p:spPr>
          <a:xfrm>
            <a:off x="5074920" y="3026664"/>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12372A"/>
                </a:solidFill>
                <a:latin typeface="Arial" pitchFamily="34" charset="0"/>
                <a:ea typeface="Arial" pitchFamily="34" charset="-122"/>
                <a:cs typeface="Arial" pitchFamily="34" charset="-120"/>
              </a:rPr>
              <a:t>Ask for a specific amount</a:t>
            </a:r>
            <a:endParaRPr lang="en-US" sz="2200" dirty="0"/>
          </a:p>
        </p:txBody>
      </p:sp>
      <p:sp>
        <p:nvSpPr>
          <p:cNvPr id="10" name="Shape 8"/>
          <p:cNvSpPr/>
          <p:nvPr/>
        </p:nvSpPr>
        <p:spPr>
          <a:xfrm>
            <a:off x="4754880" y="4242816"/>
            <a:ext cx="6613855" cy="1444752"/>
          </a:xfrm>
          <a:prstGeom prst="roundRect">
            <a:avLst>
              <a:gd name="adj" fmla="val 11392"/>
            </a:avLst>
          </a:prstGeom>
          <a:solidFill>
            <a:srgbClr val="D8E6DE"/>
          </a:solidFill>
          <a:ln/>
        </p:spPr>
      </p:sp>
      <p:sp>
        <p:nvSpPr>
          <p:cNvPr id="11" name="Text 9"/>
          <p:cNvSpPr/>
          <p:nvPr/>
        </p:nvSpPr>
        <p:spPr>
          <a:xfrm>
            <a:off x="5074920" y="4690872"/>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12372A"/>
                </a:solidFill>
                <a:latin typeface="Arial" pitchFamily="34" charset="0"/>
                <a:ea typeface="Arial" pitchFamily="34" charset="-122"/>
                <a:cs typeface="Arial" pitchFamily="34" charset="-120"/>
              </a:rPr>
              <a:t>Thank fast, report back often</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Fundraising training</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2E8B57">
              <a:alpha val="14000"/>
            </a:srgbClr>
          </a:solidFill>
          <a:ln/>
        </p:spPr>
      </p:sp>
      <p:sp>
        <p:nvSpPr>
          <p:cNvPr id="3" name="Shape 1"/>
          <p:cNvSpPr/>
          <p:nvPr/>
        </p:nvSpPr>
        <p:spPr>
          <a:xfrm>
            <a:off x="10225735" y="4983480"/>
            <a:ext cx="1005840" cy="1005840"/>
          </a:xfrm>
          <a:prstGeom prst="ellipse">
            <a:avLst/>
          </a:prstGeom>
          <a:ln w="76200">
            <a:solidFill>
              <a:srgbClr val="2E8B57">
                <a:alpha val="45000"/>
              </a:srgbClr>
            </a:solidFill>
            <a:prstDash val="solid"/>
          </a:ln>
        </p:spPr>
      </p:sp>
      <p:sp>
        <p:nvSpPr>
          <p:cNvPr id="4" name="Text 2"/>
          <p:cNvSpPr/>
          <p:nvPr/>
        </p:nvSpPr>
        <p:spPr>
          <a:xfrm>
            <a:off x="822960" y="1828800"/>
            <a:ext cx="2359152" cy="384048"/>
          </a:xfrm>
          <a:prstGeom prst="roundRect">
            <a:avLst>
              <a:gd name="adj" fmla="val 47619"/>
            </a:avLst>
          </a:prstGeom>
          <a:solidFill>
            <a:srgbClr val="2E8B57"/>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PICK A VOLUNTEER</a:t>
            </a:r>
            <a:endParaRPr lang="en-US" sz="1200" dirty="0"/>
          </a:p>
        </p:txBody>
      </p:sp>
      <p:sp>
        <p:nvSpPr>
          <p:cNvPr id="5" name="Text 3"/>
          <p:cNvSpPr/>
          <p:nvPr/>
        </p:nvSpPr>
        <p:spPr>
          <a:xfrm>
            <a:off x="822960" y="2468880"/>
            <a:ext cx="9144000" cy="1737360"/>
          </a:xfrm>
          <a:prstGeom prst="rect">
            <a:avLst/>
          </a:prstGeom>
          <a:noFill/>
          <a:ln/>
        </p:spPr>
        <p:txBody>
          <a:bodyPr wrap="square" lIns="0" tIns="0" rIns="0" bIns="0" rtlCol="0" anchor="t"/>
          <a:lstStyle/>
          <a:p>
            <a:pPr indent="0" marL="0">
              <a:lnSpc>
                <a:spcPct val="98000"/>
              </a:lnSpc>
              <a:buNone/>
            </a:pPr>
            <a:r>
              <a:rPr lang="en-US" sz="4600" b="1" spc="-100" kern="0" dirty="0">
                <a:solidFill>
                  <a:srgbClr val="12372A"/>
                </a:solidFill>
                <a:latin typeface="Arial" pitchFamily="34" charset="0"/>
                <a:ea typeface="Arial" pitchFamily="34" charset="-122"/>
                <a:cs typeface="Arial" pitchFamily="34" charset="-120"/>
              </a:rPr>
              <a:t>Who tries the first practice ask?</a:t>
            </a:r>
            <a:endParaRPr lang="en-US" sz="4600" dirty="0"/>
          </a:p>
        </p:txBody>
      </p:sp>
      <p:sp>
        <p:nvSpPr>
          <p:cNvPr id="6" name="Text 4"/>
          <p:cNvSpPr/>
          <p:nvPr/>
        </p:nvSpPr>
        <p:spPr>
          <a:xfrm>
            <a:off x="822960" y="4434840"/>
            <a:ext cx="8229600" cy="548640"/>
          </a:xfrm>
          <a:prstGeom prst="rect">
            <a:avLst/>
          </a:prstGeom>
          <a:noFill/>
          <a:ln/>
        </p:spPr>
        <p:txBody>
          <a:bodyPr wrap="square" lIns="0" tIns="0" rIns="0" bIns="0" rtlCol="0" anchor="ctr"/>
          <a:lstStyle/>
          <a:p>
            <a:pPr indent="0" marL="0">
              <a:buNone/>
            </a:pPr>
            <a:r>
              <a:rPr lang="en-US" sz="2200" dirty="0">
                <a:solidFill>
                  <a:srgbClr val="55786A"/>
                </a:solidFill>
                <a:latin typeface="Arial" pitchFamily="34" charset="0"/>
                <a:ea typeface="Arial" pitchFamily="34" charset="-122"/>
                <a:cs typeface="Arial" pitchFamily="34" charset="-120"/>
              </a:rPr>
              <a:t>Say ASK to be in the draw.</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2E8B57">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12372A"/>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D8E6DE"/>
          </a:solidFill>
          <a:ln/>
        </p:spPr>
      </p:sp>
      <p:sp>
        <p:nvSpPr>
          <p:cNvPr id="5" name="Text 3"/>
          <p:cNvSpPr/>
          <p:nvPr/>
        </p:nvSpPr>
        <p:spPr>
          <a:xfrm>
            <a:off x="5074920" y="1362456"/>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12372A"/>
                </a:solidFill>
                <a:latin typeface="Arial" pitchFamily="34" charset="0"/>
                <a:ea typeface="Arial" pitchFamily="34" charset="-122"/>
                <a:cs typeface="Arial" pitchFamily="34" charset="-120"/>
              </a:rPr>
              <a:t>List five people you could ask</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55786A"/>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D8E6DE"/>
          </a:solidFill>
          <a:ln/>
        </p:spPr>
      </p:sp>
      <p:sp>
        <p:nvSpPr>
          <p:cNvPr id="9" name="Text 7"/>
          <p:cNvSpPr/>
          <p:nvPr/>
        </p:nvSpPr>
        <p:spPr>
          <a:xfrm>
            <a:off x="5074920" y="3026664"/>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12372A"/>
                </a:solidFill>
                <a:latin typeface="Arial" pitchFamily="34" charset="0"/>
                <a:ea typeface="Arial" pitchFamily="34" charset="-122"/>
                <a:cs typeface="Arial" pitchFamily="34" charset="-120"/>
              </a:rPr>
              <a:t>Make one practice ask this week</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55786A"/>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D8E6DE"/>
          </a:solidFill>
          <a:ln/>
        </p:spPr>
      </p:sp>
      <p:sp>
        <p:nvSpPr>
          <p:cNvPr id="13" name="Text 11"/>
          <p:cNvSpPr/>
          <p:nvPr/>
        </p:nvSpPr>
        <p:spPr>
          <a:xfrm>
            <a:off x="5074920" y="4690872"/>
            <a:ext cx="548640" cy="548640"/>
          </a:xfrm>
          <a:prstGeom prst="ellipse">
            <a:avLst/>
          </a:prstGeom>
          <a:solidFill>
            <a:srgbClr val="2E8B57"/>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12372A"/>
                </a:solidFill>
                <a:latin typeface="Arial" pitchFamily="34" charset="0"/>
                <a:ea typeface="Arial" pitchFamily="34" charset="-122"/>
                <a:cs typeface="Arial" pitchFamily="34" charset="-120"/>
              </a:rPr>
              <a:t>Thank a recent donor by phone</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55786A"/>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55786A"/>
                </a:solidFill>
                <a:latin typeface="Arial" pitchFamily="34" charset="0"/>
                <a:ea typeface="Arial" pitchFamily="34" charset="-122"/>
                <a:cs typeface="Arial" pitchFamily="34" charset="-120"/>
              </a:rPr>
              <a:t>Fundraising training</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7F3E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2E8B57">
              <a:alpha val="14000"/>
            </a:srgbClr>
          </a:solidFill>
          <a:ln/>
        </p:spPr>
      </p:sp>
      <p:sp>
        <p:nvSpPr>
          <p:cNvPr id="3" name="Shape 1"/>
          <p:cNvSpPr/>
          <p:nvPr/>
        </p:nvSpPr>
        <p:spPr>
          <a:xfrm>
            <a:off x="10225735" y="4983480"/>
            <a:ext cx="1005840" cy="1005840"/>
          </a:xfrm>
          <a:prstGeom prst="ellipse">
            <a:avLst/>
          </a:prstGeom>
          <a:ln w="76200">
            <a:solidFill>
              <a:srgbClr val="2E8B57">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2E8B57"/>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5600" b="1" spc="-100" kern="0" dirty="0">
                <a:solidFill>
                  <a:srgbClr val="12372A"/>
                </a:solidFill>
                <a:latin typeface="Arial" pitchFamily="34" charset="0"/>
                <a:ea typeface="Arial" pitchFamily="34" charset="-122"/>
                <a:cs typeface="Arial" pitchFamily="34" charset="-120"/>
              </a:rPr>
              <a:t>Thank you. Go and ask.</a:t>
            </a:r>
            <a:endParaRPr lang="en-US" sz="5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55786A"/>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Fundraising training template</dc:title>
  <dc:subject>PptxGenJS Presentation</dc:subject>
  <dc:creator>Claryoo</dc:creator>
  <cp:lastModifiedBy>Claryoo</cp:lastModifiedBy>
  <cp:revision>1</cp:revision>
  <dcterms:created xsi:type="dcterms:W3CDTF">2026-10-14T17:01:25Z</dcterms:created>
  <dcterms:modified xsi:type="dcterms:W3CDTF">2026-10-14T17:01:25Z</dcterms:modified>
</cp:coreProperties>
</file>