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Today we’ll practise design thinking on a real problem, not a case study. By the end you’ll have a rough idea you can test this week.
DO
Name the problem area up front so people start thinking about real users straight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We’ll start with the people we design for, then frame the problem, then sketch and test. Most of the time is hands-on.
DO
Point out that the order matters: solutions come last, on purpose.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 MIN
SAY
Be honest: which step does your team most often skip?
DO
If most say talking to users, spend extra time on the first lesson. If testing wins, stretch the prototype round. Ask one person to describe a time skipping it cost them.
COLLECTING ANSWERS
In the room: read each letter out and count the hands.
Online: ask people to type their letter in the chat.
Want the votes counted live, with the quiet people included? Run this poll live with Claryoo, free: https://claryoo.com/templates/design-thinking-workshop?ref=deck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MIN
SAY
Let’s start where good design starts: with a person, not an idea.
DO
Keep this short and move straight into the first lesson.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Design thinking starts with understanding people, and that means talking to them, not about them.
DO
Pair people for a 3 minute practice interview about the last time they booked travel.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8 MIN
SAY
A well-framed question does half the work. A vague one gives you vague ideas.
DO
Have each pair write one how might we question and read a few aloud. Adjust any that already contain a solution.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 MIN
SAY
Now we turn our question into ideas, and our best idea into something people can touch.
DO
Show one example of a paper prototype, such as a hand-drawn screen, so people see how rough is rough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15 MIN
SAY
Take your how might we question and write as many answers as you can. Wild ideas are welcome, judging comes later.
DO
Time 5 minutes alone, then pairs pick one idea and get 8 minutes to build it in paper. If people stall, ask for the worst possible idea and flip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Quick check before the demos. In the five stage model, what comes right after empathize?
COLLECTING ANSWERS
In the room: count down from three, then everyone holds up fingers for their letter (1 for A, 2 for B and so on) at the same time.
Online: ask people to type their letter in the chat when you say go, so nobody copies.
Want it scored for you, with everyone’s answers live on screen? Run this quiz live with Claryoo, free: https://claryoo.com/templates/design-thinking-workshop?ref=deck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answer is define. If many picked ideate, stress that jumping to ideas before agreeing the problem is the most common trap.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Three things to hold on to: listen first, frame the question well and keep prototypes rough.
DO
Ask one person which of the three they’ll find hardest back at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 MIN
SAY
Time to show what you made. Whoever is picked has 90 seconds, and the rest of us act as the user.
DO
After each demo ask the group what they’d do next, not what they think of it. Run three or four demos.
COLLECTING ANSWERS
In the room: write names on slips of paper and draw one, from the people who said DEMO.
Online: spin the free wheel of names at https://claryoo.com/tools/random-name-picker?ref=deck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 MIN
SAY
Before Friday, interview two real users, write your question and test one paper prototype.
DO
Have each person write the name of one user they can talk to this week.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2 MIN
SAY
Thanks for building things today. The fastest way to learn is to put a rough idea in front of a real person.
DO
Collect the prototypes or photos so the team can revisit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hyperlink" Target="https://claryoo.com/templates/design-thinking-workshop?ref=deck" TargetMode="External"/><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show="0">
  <p:cSld name="Slide 1">
    <p:bg>
      <p:bgPr>
        <a:solidFill>
          <a:srgbClr val="FFF4E8"/>
        </a:solidFill>
      </p:bgPr>
    </p:bg>
    <p:spTree>
      <p:nvGrpSpPr>
        <p:cNvPr id="1" name=""/>
        <p:cNvGrpSpPr/>
        <p:nvPr/>
      </p:nvGrpSpPr>
      <p:grpSpPr>
        <a:xfrm>
          <a:off x="0" y="0"/>
          <a:ext cx="0" cy="0"/>
          <a:chOff x="0" y="0"/>
          <a:chExt cx="0" cy="0"/>
        </a:xfrm>
      </p:grpSpPr>
      <p:sp>
        <p:nvSpPr>
          <p:cNvPr id="2" name="Text 0"/>
          <p:cNvSpPr/>
          <p:nvPr/>
        </p:nvSpPr>
        <p:spPr>
          <a:xfrm>
            <a:off x="822960" y="502920"/>
            <a:ext cx="7315200" cy="548640"/>
          </a:xfrm>
          <a:prstGeom prst="rect">
            <a:avLst/>
          </a:prstGeom>
          <a:noFill/>
          <a:ln/>
        </p:spPr>
        <p:txBody>
          <a:bodyPr wrap="square" lIns="0" tIns="0" rIns="0" bIns="0" rtlCol="0" anchor="t"/>
          <a:lstStyle/>
          <a:p>
            <a:pPr indent="0" marL="0">
              <a:buNone/>
            </a:pPr>
            <a:r>
              <a:rPr lang="en-US" sz="2800" b="1" dirty="0">
                <a:solidFill>
                  <a:srgbClr val="2B1D14"/>
                </a:solidFill>
                <a:latin typeface="Arial" pitchFamily="34" charset="0"/>
                <a:ea typeface="Arial" pitchFamily="34" charset="-122"/>
                <a:cs typeface="Arial" pitchFamily="34" charset="-120"/>
              </a:rPr>
              <a:t>How to run this session</a:t>
            </a:r>
            <a:endParaRPr lang="en-US" sz="2800" dirty="0"/>
          </a:p>
        </p:txBody>
      </p:sp>
      <p:sp>
        <p:nvSpPr>
          <p:cNvPr id="3" name="Text 1"/>
          <p:cNvSpPr/>
          <p:nvPr/>
        </p:nvSpPr>
        <p:spPr>
          <a:xfrm>
            <a:off x="822960" y="1051560"/>
            <a:ext cx="7680960" cy="502920"/>
          </a:xfrm>
          <a:prstGeom prst="rect">
            <a:avLst/>
          </a:prstGeom>
          <a:noFill/>
          <a:ln/>
        </p:spPr>
        <p:txBody>
          <a:bodyPr wrap="square" lIns="0" tIns="0" rIns="0" bIns="0" rtlCol="0" anchor="t"/>
          <a:lstStyle/>
          <a:p>
            <a:pPr indent="0" marL="0">
              <a:buNone/>
            </a:pPr>
            <a:r>
              <a:rPr lang="en-US" sz="1200" dirty="0">
                <a:solidFill>
                  <a:srgbClr val="7A6656"/>
                </a:solidFill>
                <a:latin typeface="Arial" pitchFamily="34" charset="0"/>
                <a:ea typeface="Arial" pitchFamily="34" charset="-122"/>
                <a:cs typeface="Arial" pitchFamily="34" charset="-120"/>
              </a:rPr>
              <a:t>This slide is hidden when you present. About 68 minutes in all. Every slide has speaker notes: what to say, what to do and how long it takes.</a:t>
            </a:r>
            <a:endParaRPr lang="en-US" sz="1200" dirty="0"/>
          </a:p>
        </p:txBody>
      </p:sp>
      <p:graphicFrame>
        <p:nvGraphicFramePr>
          <p:cNvPr id="2" name="Table 0"/>
          <p:cNvGraphicFramePr>
            <a:graphicFrameLocks noGrp="1"/>
          </p:cNvGraphicFramePr>
          <p:nvPr>
            <p:extLst>
              <p:ext uri="{D42A27DB-BD31-4B8C-83A1-F6EECF244321}">
                <p14:modId xmlns:p14="http://schemas.microsoft.com/office/powerpoint/2010/main" val="1579011935"/>
              </p:ext>
            </p:extLst>
          </p:nvPr>
        </p:nvGraphicFramePr>
        <p:xfrm>
          <a:off x="822960" y="1691640"/>
          <a:ext cx="7863840" cy="914400"/>
        </p:xfrm>
        <a:graphic>
          <a:graphicData uri="http://schemas.openxmlformats.org/drawingml/2006/table">
            <a:tbl>
              <a:tblPr/>
              <a:tblGrid>
                <a:gridCol w="365760"/>
                <a:gridCol w="2011680"/>
                <a:gridCol w="457200"/>
                <a:gridCol w="5029200"/>
              </a:tblGrid>
              <a:tr h="310896">
                <a:tc>
                  <a:txBody>
                    <a:bodyPr/>
                    <a:lstStyle/>
                    <a:p>
                      <a:pPr indent="0" marL="0">
                        <a:buNone/>
                      </a:pPr>
                      <a:r>
                        <a:rPr lang="en-US" sz="950" b="1" dirty="0">
                          <a:solidFill>
                            <a:srgbClr val="7A6656"/>
                          </a:solidFill>
                          <a:latin typeface="Arial" pitchFamily="34" charset="0"/>
                          <a:ea typeface="Arial" pitchFamily="34" charset="-122"/>
                          <a:cs typeface="Arial" pitchFamily="34" charset="-120"/>
                        </a:rPr>
                        <a:t>#</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Slide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Min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b="1" dirty="0">
                          <a:solidFill>
                            <a:srgbClr val="7A6656"/>
                          </a:solidFill>
                          <a:latin typeface="Arial" pitchFamily="34" charset="0"/>
                          <a:ea typeface="Arial" pitchFamily="34" charset="-122"/>
                          <a:cs typeface="Arial" pitchFamily="34" charset="-120"/>
                        </a:rPr>
                        <a:t>What to do</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Welcome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Name the problem area up front so people start thinking about real users straight away.</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Today</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Point out that the order matters: solutions come last, on purpose.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Poll: Which step does your te…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If most say talking to users, spend extra time on the first lesson. If testing wins, stretch the prototype round. Ask…</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Section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Keep this short and move straight into the first lesson.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6</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Empathize: learn from real pe…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Pair people for a 3 minute practice interview about the last time they booked travel.</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Define: frame the problem as…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Have each pair write one how might we question and read a few aloud. Adjust any that already contain a solution.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8</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Ideate, prototype and test qu…</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7</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Show one example of a paper prototype, such as a hand-drawn screen, so people see how rough is rough enough.</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9</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Discussion</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Time 5 minutes alone, then pairs pick one idea and get 8 minutes to build it in paper. If people stall, ask for the w…</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Quiz: In the five stage model…</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Quick check before the demos. In the five stage model, what comes right after empathize?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11</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Quiz answer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The answer is define. If many picked ideate, stress that jumping to ideas before agreeing the problem is the most com…</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Key takeaways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Ask one person which of the three they’ll find hardest back at work.</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Pick a volunteer</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10</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After each demo ask the group what they’d do next, not what they think of it. Run three or four demos.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14</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Next steps</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3</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Have each person write the name of one user they can talk to this week.</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r h="310896">
                <a:tc>
                  <a:txBody>
                    <a:bodyPr/>
                    <a:lstStyle/>
                    <a:p>
                      <a:pPr indent="0" marL="0">
                        <a:buNone/>
                      </a:pPr>
                      <a:r>
                        <a:rPr lang="en-US" sz="950" dirty="0">
                          <a:solidFill>
                            <a:srgbClr val="2B1D14"/>
                          </a:solidFill>
                          <a:latin typeface="Arial" pitchFamily="34" charset="0"/>
                          <a:ea typeface="Arial" pitchFamily="34" charset="-122"/>
                          <a:cs typeface="Arial" pitchFamily="34" charset="-120"/>
                        </a:rPr>
                        <a:t>15</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Close</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2</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c>
                  <a:txBody>
                    <a:bodyPr/>
                    <a:lstStyle/>
                    <a:p>
                      <a:pPr indent="0" marL="0">
                        <a:buNone/>
                      </a:pPr>
                      <a:r>
                        <a:rPr lang="en-US" sz="950" dirty="0">
                          <a:solidFill>
                            <a:srgbClr val="2B1D14"/>
                          </a:solidFill>
                          <a:latin typeface="Arial" pitchFamily="34" charset="0"/>
                          <a:ea typeface="Arial" pitchFamily="34" charset="-122"/>
                          <a:cs typeface="Arial" pitchFamily="34" charset="-120"/>
                        </a:rPr>
                        <a:t>Collect the prototypes or photos so the team can revisit them.</a:t>
                      </a:r>
                      <a:endParaRPr lang="en-US" sz="950" dirty="0">
                        <a:latin typeface="Arial" charset="0"/>
                        <a:ea typeface="Arial" charset="0"/>
                        <a:cs typeface="Arial" charset="0"/>
                      </a:endParaRPr>
                    </a:p>
                  </a:txBody>
                  <a:tcPr marL="3657600" marR="3657600" marT="0" marB="0" anchor="ctr">
                    <a:lnL w="6350" cap="flat" cmpd="sng" algn="ctr">
                      <a:solidFill>
                        <a:srgbClr val="D9CDC2"/>
                      </a:solidFill>
                      <a:prstDash val="solid"/>
                      <a:round/>
                      <a:headEnd type="none" w="med" len="med"/>
                      <a:tailEnd type="none" w="med" len="med"/>
                    </a:lnL>
                    <a:lnR w="6350" cap="flat" cmpd="sng" algn="ctr">
                      <a:solidFill>
                        <a:srgbClr val="D9CDC2"/>
                      </a:solidFill>
                      <a:prstDash val="solid"/>
                      <a:round/>
                      <a:headEnd type="none" w="med" len="med"/>
                      <a:tailEnd type="none" w="med" len="med"/>
                    </a:lnR>
                    <a:lnT w="6350" cap="flat" cmpd="sng" algn="ctr">
                      <a:solidFill>
                        <a:srgbClr val="D9CDC2"/>
                      </a:solidFill>
                      <a:prstDash val="solid"/>
                      <a:round/>
                      <a:headEnd type="none" w="med" len="med"/>
                      <a:tailEnd type="none" w="med" len="med"/>
                    </a:lnT>
                    <a:lnB w="6350" cap="flat" cmpd="sng" algn="ctr">
                      <a:solidFill>
                        <a:srgbClr val="D9CDC2"/>
                      </a:solidFill>
                      <a:prstDash val="solid"/>
                      <a:round/>
                      <a:headEnd type="none" w="med" len="med"/>
                      <a:tailEnd type="none" w="med" len="med"/>
                    </a:lnB>
                  </a:tcPr>
                </a:tc>
              </a:tr>
            </a:tbl>
          </a:graphicData>
        </a:graphic>
      </p:graphicFrame>
      <p:sp>
        <p:nvSpPr>
          <p:cNvPr id="5" name="Shape 2"/>
          <p:cNvSpPr/>
          <p:nvPr/>
        </p:nvSpPr>
        <p:spPr>
          <a:xfrm>
            <a:off x="9006840" y="1691640"/>
            <a:ext cx="2361895" cy="3108960"/>
          </a:xfrm>
          <a:prstGeom prst="roundRect">
            <a:avLst>
              <a:gd name="adj" fmla="val 5807"/>
            </a:avLst>
          </a:prstGeom>
          <a:solidFill>
            <a:srgbClr val="F0E5D9"/>
          </a:solidFill>
          <a:ln/>
        </p:spPr>
      </p:sp>
      <p:sp>
        <p:nvSpPr>
          <p:cNvPr id="6" name="Text 3"/>
          <p:cNvSpPr/>
          <p:nvPr/>
        </p:nvSpPr>
        <p:spPr>
          <a:xfrm>
            <a:off x="9281160" y="1920240"/>
            <a:ext cx="1813255" cy="2651760"/>
          </a:xfrm>
          <a:prstGeom prst="rect">
            <a:avLst/>
          </a:prstGeom>
          <a:noFill/>
          <a:ln/>
        </p:spPr>
        <p:txBody>
          <a:bodyPr wrap="square" lIns="0" tIns="0" rIns="0" bIns="0" rtlCol="0" anchor="t"/>
          <a:lstStyle/>
          <a:p>
            <a:pPr indent="0" marL="0">
              <a:lnSpc>
                <a:spcPct val="110000"/>
              </a:lnSpc>
              <a:buNone/>
            </a:pPr>
            <a:r>
              <a:rPr lang="en-US" sz="1400" b="1" dirty="0">
                <a:solidFill>
                  <a:srgbClr val="2B1D14"/>
                </a:solidFill>
                <a:latin typeface="Arial" pitchFamily="34" charset="0"/>
                <a:ea typeface="Arial" pitchFamily="34" charset="-122"/>
                <a:cs typeface="Arial" pitchFamily="34" charset="-120"/>
              </a:rPr>
              <a:t>Run it live (optional)
</a:t>
            </a:r>
            <a:pPr indent="0" marL="0">
              <a:lnSpc>
                <a:spcPct val="110000"/>
              </a:lnSpc>
              <a:buNone/>
            </a:pPr>
            <a:r>
              <a:rPr lang="en-US" sz="1150" dirty="0">
                <a:solidFill>
                  <a:srgbClr val="7A6656"/>
                </a:solidFill>
                <a:latin typeface="Arial" pitchFamily="34" charset="0"/>
                <a:ea typeface="Arial" pitchFamily="34" charset="-122"/>
                <a:cs typeface="Arial" pitchFamily="34" charset="-120"/>
              </a:rPr>
              <a:t>
Show of hands works. If you want everyone’s answer, anonymous when it matters, counted for you on Zoom, Teams, Meet or in the room, run the same polls live with Claryoo.
</a:t>
            </a:r>
            <a:pPr indent="0" marL="0">
              <a:lnSpc>
                <a:spcPct val="110000"/>
              </a:lnSpc>
              <a:buNone/>
            </a:pPr>
            <a:r>
              <a:rPr lang="en-US" sz="1150" b="1" u="sng" dirty="0">
                <a:solidFill>
                  <a:srgbClr val="E8603C"/>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Open this template in Claryoo, free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WORKSHOPS AND FACILITATION</a:t>
            </a:r>
            <a:endParaRPr lang="en-US" sz="1400" dirty="0"/>
          </a:p>
        </p:txBody>
      </p:sp>
      <p:sp>
        <p:nvSpPr>
          <p:cNvPr id="5" name="Text 3"/>
          <p:cNvSpPr/>
          <p:nvPr/>
        </p:nvSpPr>
        <p:spPr>
          <a:xfrm>
            <a:off x="822960" y="1371600"/>
            <a:ext cx="9326880" cy="2834640"/>
          </a:xfrm>
          <a:prstGeom prst="rect">
            <a:avLst/>
          </a:prstGeom>
          <a:noFill/>
          <a:ln/>
        </p:spPr>
        <p:txBody>
          <a:bodyPr wrap="square" lIns="0" tIns="0" rIns="0" bIns="0" rtlCol="0" anchor="b"/>
          <a:lstStyle/>
          <a:p>
            <a:pPr indent="0" marL="0">
              <a:lnSpc>
                <a:spcPct val="95000"/>
              </a:lnSpc>
              <a:buNone/>
            </a:pPr>
            <a:r>
              <a:rPr lang="en-US" sz="6000" b="1" spc="-100" kern="0" dirty="0">
                <a:solidFill>
                  <a:srgbClr val="2B1D14"/>
                </a:solidFill>
                <a:latin typeface="Arial" pitchFamily="34" charset="0"/>
                <a:ea typeface="Arial" pitchFamily="34" charset="-122"/>
                <a:cs typeface="Arial" pitchFamily="34" charset="-120"/>
              </a:rPr>
              <a:t>Design thinking workshop</a:t>
            </a:r>
            <a:endParaRPr lang="en-US" sz="6000" dirty="0"/>
          </a:p>
        </p:txBody>
      </p:sp>
      <p:sp>
        <p:nvSpPr>
          <p:cNvPr id="6" name="Text 4"/>
          <p:cNvSpPr/>
          <p:nvPr/>
        </p:nvSpPr>
        <p:spPr>
          <a:xfrm>
            <a:off x="822960" y="4389120"/>
            <a:ext cx="8778240" cy="1005840"/>
          </a:xfrm>
          <a:prstGeom prst="rect">
            <a:avLst/>
          </a:prstGeom>
          <a:noFill/>
          <a:ln/>
        </p:spPr>
        <p:txBody>
          <a:bodyPr wrap="square" lIns="0" tIns="0" rIns="0" bIns="0" rtlCol="0" anchor="t"/>
          <a:lstStyle/>
          <a:p>
            <a:pPr indent="0" marL="0">
              <a:lnSpc>
                <a:spcPct val="110000"/>
              </a:lnSpc>
              <a:buNone/>
            </a:pPr>
            <a:r>
              <a:rPr lang="en-US" sz="2400" dirty="0">
                <a:solidFill>
                  <a:srgbClr val="7A6656"/>
                </a:solidFill>
                <a:latin typeface="Arial" pitchFamily="34" charset="0"/>
                <a:ea typeface="Arial" pitchFamily="34" charset="-122"/>
                <a:cs typeface="Arial" pitchFamily="34" charset="-120"/>
              </a:rPr>
              <a:t>Understand people, frame the problem, test ideas fast</a:t>
            </a:r>
            <a:endParaRPr lang="en-US" sz="2400" dirty="0"/>
          </a:p>
        </p:txBody>
      </p:sp>
      <p:sp>
        <p:nvSpPr>
          <p:cNvPr id="7" name="Shape 5"/>
          <p:cNvSpPr/>
          <p:nvPr/>
        </p:nvSpPr>
        <p:spPr>
          <a:xfrm>
            <a:off x="822960" y="5916168"/>
            <a:ext cx="914400" cy="82296"/>
          </a:xfrm>
          <a:prstGeom prst="roundRect">
            <a:avLst>
              <a:gd name="adj" fmla="val 50000"/>
            </a:avLst>
          </a:prstGeom>
          <a:solidFill>
            <a:srgbClr val="E8603C"/>
          </a:solidFill>
          <a:ln/>
        </p:spPr>
      </p:sp>
      <p:sp>
        <p:nvSpPr>
          <p:cNvPr id="8" name="Text 6"/>
          <p:cNvSpPr/>
          <p:nvPr/>
        </p:nvSpPr>
        <p:spPr>
          <a:xfrm>
            <a:off x="2011680" y="5788152"/>
            <a:ext cx="64008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Your name  ·  Date</a:t>
            </a:r>
            <a:endParaRPr lang="en-US"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7315200" cy="822960"/>
          </a:xfrm>
          <a:prstGeom prst="rect">
            <a:avLst/>
          </a:prstGeom>
          <a:noFill/>
          <a:ln/>
        </p:spPr>
        <p:txBody>
          <a:bodyPr wrap="square" lIns="0" tIns="0" rIns="0" bIns="0" rtlCol="0" anchor="t"/>
          <a:lstStyle/>
          <a:p>
            <a:pPr indent="0" marL="0">
              <a:buNone/>
            </a:pPr>
            <a:r>
              <a:rPr lang="en-US" sz="4400" b="1" spc="-100" kern="0" dirty="0">
                <a:solidFill>
                  <a:srgbClr val="2B1D14"/>
                </a:solidFill>
                <a:latin typeface="Arial" pitchFamily="34" charset="0"/>
                <a:ea typeface="Arial" pitchFamily="34" charset="-122"/>
                <a:cs typeface="Arial" pitchFamily="34" charset="-120"/>
              </a:rPr>
              <a:t>Today</a:t>
            </a:r>
            <a:endParaRPr lang="en-US" sz="4400" dirty="0"/>
          </a:p>
        </p:txBody>
      </p:sp>
      <p:sp>
        <p:nvSpPr>
          <p:cNvPr id="4" name="Shape 2"/>
          <p:cNvSpPr/>
          <p:nvPr/>
        </p:nvSpPr>
        <p:spPr>
          <a:xfrm>
            <a:off x="822960" y="2240280"/>
            <a:ext cx="3301898" cy="3429000"/>
          </a:xfrm>
          <a:prstGeom prst="roundRect">
            <a:avLst>
              <a:gd name="adj" fmla="val 5539"/>
            </a:avLst>
          </a:prstGeom>
          <a:solidFill>
            <a:srgbClr val="F0E5D9"/>
          </a:solidFill>
          <a:ln/>
        </p:spPr>
      </p:sp>
      <p:sp>
        <p:nvSpPr>
          <p:cNvPr id="5" name="Text 3"/>
          <p:cNvSpPr/>
          <p:nvPr/>
        </p:nvSpPr>
        <p:spPr>
          <a:xfrm>
            <a:off x="1188720"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01</a:t>
            </a:r>
            <a:endParaRPr lang="en-US" sz="4000" dirty="0"/>
          </a:p>
        </p:txBody>
      </p:sp>
      <p:sp>
        <p:nvSpPr>
          <p:cNvPr id="6" name="Text 4"/>
          <p:cNvSpPr/>
          <p:nvPr/>
        </p:nvSpPr>
        <p:spPr>
          <a:xfrm>
            <a:off x="1188720"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Who we’re designing for</a:t>
            </a:r>
            <a:endParaRPr lang="en-US" sz="2400" dirty="0"/>
          </a:p>
        </p:txBody>
      </p:sp>
      <p:sp>
        <p:nvSpPr>
          <p:cNvPr id="7" name="Text 5"/>
          <p:cNvSpPr/>
          <p:nvPr/>
        </p:nvSpPr>
        <p:spPr>
          <a:xfrm>
            <a:off x="1188720"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8 min</a:t>
            </a:r>
            <a:endParaRPr lang="en-US" sz="1400" dirty="0"/>
          </a:p>
        </p:txBody>
      </p:sp>
      <p:sp>
        <p:nvSpPr>
          <p:cNvPr id="8" name="Shape 6"/>
          <p:cNvSpPr/>
          <p:nvPr/>
        </p:nvSpPr>
        <p:spPr>
          <a:xfrm>
            <a:off x="4444898" y="2240280"/>
            <a:ext cx="3301898" cy="3429000"/>
          </a:xfrm>
          <a:prstGeom prst="roundRect">
            <a:avLst>
              <a:gd name="adj" fmla="val 5539"/>
            </a:avLst>
          </a:prstGeom>
          <a:solidFill>
            <a:srgbClr val="F0E5D9"/>
          </a:solidFill>
          <a:ln/>
        </p:spPr>
      </p:sp>
      <p:sp>
        <p:nvSpPr>
          <p:cNvPr id="9" name="Text 7"/>
          <p:cNvSpPr/>
          <p:nvPr/>
        </p:nvSpPr>
        <p:spPr>
          <a:xfrm>
            <a:off x="4810658"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02</a:t>
            </a:r>
            <a:endParaRPr lang="en-US" sz="4000" dirty="0"/>
          </a:p>
        </p:txBody>
      </p:sp>
      <p:sp>
        <p:nvSpPr>
          <p:cNvPr id="10" name="Text 8"/>
          <p:cNvSpPr/>
          <p:nvPr/>
        </p:nvSpPr>
        <p:spPr>
          <a:xfrm>
            <a:off x="4810658"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Frame the right problem</a:t>
            </a:r>
            <a:endParaRPr lang="en-US" sz="2400" dirty="0"/>
          </a:p>
        </p:txBody>
      </p:sp>
      <p:sp>
        <p:nvSpPr>
          <p:cNvPr id="11" name="Text 9"/>
          <p:cNvSpPr/>
          <p:nvPr/>
        </p:nvSpPr>
        <p:spPr>
          <a:xfrm>
            <a:off x="4810658"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42 min</a:t>
            </a:r>
            <a:endParaRPr lang="en-US" sz="1400" dirty="0"/>
          </a:p>
        </p:txBody>
      </p:sp>
      <p:sp>
        <p:nvSpPr>
          <p:cNvPr id="12" name="Shape 10"/>
          <p:cNvSpPr/>
          <p:nvPr/>
        </p:nvSpPr>
        <p:spPr>
          <a:xfrm>
            <a:off x="8066837" y="2240280"/>
            <a:ext cx="3301898" cy="3429000"/>
          </a:xfrm>
          <a:prstGeom prst="roundRect">
            <a:avLst>
              <a:gd name="adj" fmla="val 5539"/>
            </a:avLst>
          </a:prstGeom>
          <a:solidFill>
            <a:srgbClr val="F0E5D9"/>
          </a:solidFill>
          <a:ln/>
        </p:spPr>
      </p:sp>
      <p:sp>
        <p:nvSpPr>
          <p:cNvPr id="13" name="Text 11"/>
          <p:cNvSpPr/>
          <p:nvPr/>
        </p:nvSpPr>
        <p:spPr>
          <a:xfrm>
            <a:off x="8432597" y="2560320"/>
            <a:ext cx="1463040" cy="731520"/>
          </a:xfrm>
          <a:prstGeom prst="rect">
            <a:avLst/>
          </a:prstGeom>
          <a:noFill/>
          <a:ln/>
        </p:spPr>
        <p:txBody>
          <a:bodyPr wrap="square" lIns="0" tIns="0" rIns="0" bIns="0" rtlCol="0" anchor="t"/>
          <a:lstStyle/>
          <a:p>
            <a:pPr indent="0" marL="0">
              <a:buNone/>
            </a:pPr>
            <a:r>
              <a:rPr lang="en-US" sz="4000" b="1" dirty="0">
                <a:solidFill>
                  <a:srgbClr val="E8603C"/>
                </a:solidFill>
                <a:latin typeface="Arial" pitchFamily="34" charset="0"/>
                <a:ea typeface="Arial" pitchFamily="34" charset="-122"/>
                <a:cs typeface="Arial" pitchFamily="34" charset="-120"/>
              </a:rPr>
              <a:t>03</a:t>
            </a:r>
            <a:endParaRPr lang="en-US" sz="4000" dirty="0"/>
          </a:p>
        </p:txBody>
      </p:sp>
      <p:sp>
        <p:nvSpPr>
          <p:cNvPr id="14" name="Text 12"/>
          <p:cNvSpPr/>
          <p:nvPr/>
        </p:nvSpPr>
        <p:spPr>
          <a:xfrm>
            <a:off x="8432597" y="3566160"/>
            <a:ext cx="2570378" cy="1280160"/>
          </a:xfrm>
          <a:prstGeom prst="rect">
            <a:avLst/>
          </a:prstGeom>
          <a:noFill/>
          <a:ln/>
        </p:spPr>
        <p:txBody>
          <a:bodyPr wrap="square" lIns="0" tIns="0" rIns="0" bIns="0" rtlCol="0" anchor="b"/>
          <a:lstStyle/>
          <a:p>
            <a:pPr indent="0" marL="0">
              <a:lnSpc>
                <a:spcPct val="105000"/>
              </a:lnSpc>
              <a:buNone/>
            </a:pPr>
            <a:r>
              <a:rPr lang="en-US" sz="2400" b="1" dirty="0">
                <a:solidFill>
                  <a:srgbClr val="2B1D14"/>
                </a:solidFill>
                <a:latin typeface="Arial" pitchFamily="34" charset="0"/>
                <a:ea typeface="Arial" pitchFamily="34" charset="-122"/>
                <a:cs typeface="Arial" pitchFamily="34" charset="-120"/>
              </a:rPr>
              <a:t>Sketch, build and test</a:t>
            </a:r>
            <a:endParaRPr lang="en-US" sz="2400" dirty="0"/>
          </a:p>
        </p:txBody>
      </p:sp>
      <p:sp>
        <p:nvSpPr>
          <p:cNvPr id="15" name="Text 13"/>
          <p:cNvSpPr/>
          <p:nvPr/>
        </p:nvSpPr>
        <p:spPr>
          <a:xfrm>
            <a:off x="8432597" y="5029200"/>
            <a:ext cx="2570378" cy="365760"/>
          </a:xfrm>
          <a:prstGeom prst="rect">
            <a:avLst/>
          </a:prstGeom>
          <a:noFill/>
          <a:ln/>
        </p:spPr>
        <p:txBody>
          <a:bodyPr wrap="square" lIns="0" tIns="0" rIns="0" bIns="0" rtlCol="0" anchor="t"/>
          <a:lstStyle/>
          <a:p>
            <a:pPr indent="0" marL="0">
              <a:buNone/>
            </a:pPr>
            <a:r>
              <a:rPr lang="en-US" sz="1400" dirty="0">
                <a:solidFill>
                  <a:srgbClr val="7A6656"/>
                </a:solidFill>
                <a:latin typeface="Arial" pitchFamily="34" charset="0"/>
                <a:ea typeface="Arial" pitchFamily="34" charset="-122"/>
                <a:cs typeface="Arial" pitchFamily="34" charset="-120"/>
              </a:rPr>
              <a:t>About 18 min</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POLL</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800" b="1" dirty="0">
                <a:solidFill>
                  <a:srgbClr val="2B1D14"/>
                </a:solidFill>
                <a:latin typeface="Arial" pitchFamily="34" charset="0"/>
                <a:ea typeface="Arial" pitchFamily="34" charset="-122"/>
                <a:cs typeface="Arial" pitchFamily="34" charset="-120"/>
              </a:rPr>
              <a:t>Which step does your team most often skip?</a:t>
            </a:r>
            <a:endParaRPr lang="en-US" sz="38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Talking to real users</a:t>
            </a:r>
            <a:endParaRPr lang="en-US" sz="2200" dirty="0"/>
          </a:p>
        </p:txBody>
      </p:sp>
      <p:sp>
        <p:nvSpPr>
          <p:cNvPr id="8" name="Shape 6"/>
          <p:cNvSpPr/>
          <p:nvPr/>
        </p:nvSpPr>
        <p:spPr>
          <a:xfrm>
            <a:off x="6223864" y="3200400"/>
            <a:ext cx="5144872" cy="914400"/>
          </a:xfrm>
          <a:prstGeom prst="roundRect">
            <a:avLst>
              <a:gd name="adj" fmla="val 16000"/>
            </a:avLst>
          </a:prstGeom>
          <a:solidFill>
            <a:srgbClr val="F0E5D9"/>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Agreeing on the problem</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Exploring many ideas</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Testing before building</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E8603C"/>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FFFFFF">
              <a:alpha val="12000"/>
            </a:srgbClr>
          </a:solidFill>
          <a:ln/>
        </p:spPr>
      </p:sp>
      <p:sp>
        <p:nvSpPr>
          <p:cNvPr id="3" name="Shape 1"/>
          <p:cNvSpPr/>
          <p:nvPr/>
        </p:nvSpPr>
        <p:spPr>
          <a:xfrm>
            <a:off x="10225735" y="4983480"/>
            <a:ext cx="1005840" cy="1005840"/>
          </a:xfrm>
          <a:prstGeom prst="ellipse">
            <a:avLst/>
          </a:prstGeom>
          <a:ln w="76200">
            <a:solidFill>
              <a:srgbClr val="FFFFFF">
                <a:alpha val="45000"/>
              </a:srgbClr>
            </a:solidFill>
            <a:prstDash val="solid"/>
          </a:ln>
        </p:spPr>
      </p:sp>
      <p:sp>
        <p:nvSpPr>
          <p:cNvPr id="4" name="Text 2"/>
          <p:cNvSpPr/>
          <p:nvPr/>
        </p:nvSpPr>
        <p:spPr>
          <a:xfrm>
            <a:off x="822960" y="2148840"/>
            <a:ext cx="8716975" cy="365760"/>
          </a:xfrm>
          <a:prstGeom prst="rect">
            <a:avLst/>
          </a:prstGeom>
          <a:noFill/>
          <a:ln/>
        </p:spPr>
        <p:txBody>
          <a:bodyPr wrap="square" lIns="0" tIns="0" rIns="0" bIns="0" rtlCol="0" anchor="t"/>
          <a:lstStyle/>
          <a:p>
            <a:pPr indent="0" marL="0">
              <a:buNone/>
            </a:pPr>
            <a:r>
              <a:rPr lang="en-US" sz="1400" b="1" spc="300" kern="0" dirty="0">
                <a:solidFill>
                  <a:srgbClr val="FFFFFF"/>
                </a:solidFill>
                <a:latin typeface="Arial" pitchFamily="34" charset="0"/>
                <a:ea typeface="Arial" pitchFamily="34" charset="-122"/>
                <a:cs typeface="Arial" pitchFamily="34" charset="-120"/>
              </a:rPr>
              <a:t>PART 2</a:t>
            </a:r>
            <a:endParaRPr lang="en-US" sz="1400" dirty="0"/>
          </a:p>
        </p:txBody>
      </p:sp>
      <p:sp>
        <p:nvSpPr>
          <p:cNvPr id="5" name="Text 3"/>
          <p:cNvSpPr/>
          <p:nvPr/>
        </p:nvSpPr>
        <p:spPr>
          <a:xfrm>
            <a:off x="822960" y="2651760"/>
            <a:ext cx="9692640" cy="2011680"/>
          </a:xfrm>
          <a:prstGeom prst="rect">
            <a:avLst/>
          </a:prstGeom>
          <a:noFill/>
          <a:ln/>
        </p:spPr>
        <p:txBody>
          <a:bodyPr wrap="square" lIns="0" tIns="0" rIns="0" bIns="0" rtlCol="0" anchor="t"/>
          <a:lstStyle/>
          <a:p>
            <a:pPr indent="0" marL="0">
              <a:lnSpc>
                <a:spcPct val="95000"/>
              </a:lnSpc>
              <a:buNone/>
            </a:pPr>
            <a:r>
              <a:rPr lang="en-US" sz="6000" b="1" spc="-100" kern="0" dirty="0">
                <a:solidFill>
                  <a:srgbClr val="FFFFFF"/>
                </a:solidFill>
                <a:latin typeface="Arial" pitchFamily="34" charset="0"/>
                <a:ea typeface="Arial" pitchFamily="34" charset="-122"/>
                <a:cs typeface="Arial" pitchFamily="34" charset="-120"/>
              </a:rPr>
              <a:t>Start with people</a:t>
            </a:r>
            <a:endParaRPr lang="en-US" sz="6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1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Empathize: learn from real people</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Ask about the last time</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Say “tell me about the last time you…” instead of “would you…”. Real stories beat guesses about the future.</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Watch what they do</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People describe their ideal habits. Observe the task itself and note workarounds, sticky notes and sighs.</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Write quotes, not opinions</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Capture their exact words. Keep your interpretation in a separate column so the team can judge it fresh.</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Design thinking workshop</a:t>
            </a:r>
            <a:endParaRPr lang="en-US" sz="11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2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200" b="1" spc="-50" kern="0" dirty="0">
                <a:solidFill>
                  <a:srgbClr val="2B1D14"/>
                </a:solidFill>
                <a:latin typeface="Arial" pitchFamily="34" charset="0"/>
                <a:ea typeface="Arial" pitchFamily="34" charset="-122"/>
                <a:cs typeface="Arial" pitchFamily="34" charset="-120"/>
              </a:rPr>
              <a:t>Define: frame the problem as a question</a:t>
            </a:r>
            <a:endParaRPr lang="en-US" sz="32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Write a point of view</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Combine a user, a need and an insight: “Busy parents need to book fast because evenings are their only free time.”</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Turn it into how might we</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Rewrite the point of view as “How might we…?” so it invites ideas instead of naming a solution.</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Check the size</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Too broad: “improve health”. Too narrow: “add a button”. Aim for a question with several possible answers.</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Design thinking workshop</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8716975"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3 OF 3</a:t>
            </a:r>
            <a:endParaRPr lang="en-US" sz="1400" dirty="0"/>
          </a:p>
        </p:txBody>
      </p:sp>
      <p:sp>
        <p:nvSpPr>
          <p:cNvPr id="4" name="Text 2"/>
          <p:cNvSpPr/>
          <p:nvPr/>
        </p:nvSpPr>
        <p:spPr>
          <a:xfrm>
            <a:off x="822960" y="1234440"/>
            <a:ext cx="9326880" cy="914400"/>
          </a:xfrm>
          <a:prstGeom prst="rect">
            <a:avLst/>
          </a:prstGeom>
          <a:noFill/>
          <a:ln/>
        </p:spPr>
        <p:txBody>
          <a:bodyPr wrap="square" lIns="0" tIns="0" rIns="0" bIns="0" rtlCol="0" anchor="t"/>
          <a:lstStyle/>
          <a:p>
            <a:pPr indent="0" marL="0">
              <a:buNone/>
            </a:pPr>
            <a:r>
              <a:rPr lang="en-US" sz="3800" b="1" spc="-50" kern="0" dirty="0">
                <a:solidFill>
                  <a:srgbClr val="2B1D14"/>
                </a:solidFill>
                <a:latin typeface="Arial" pitchFamily="34" charset="0"/>
                <a:ea typeface="Arial" pitchFamily="34" charset="-122"/>
                <a:cs typeface="Arial" pitchFamily="34" charset="-120"/>
              </a:rPr>
              <a:t>Ideate, prototype and test quickly</a:t>
            </a:r>
            <a:endParaRPr lang="en-US" sz="3800" dirty="0"/>
          </a:p>
        </p:txBody>
      </p:sp>
      <p:sp>
        <p:nvSpPr>
          <p:cNvPr id="5" name="Shape 3"/>
          <p:cNvSpPr/>
          <p:nvPr/>
        </p:nvSpPr>
        <p:spPr>
          <a:xfrm>
            <a:off x="822960" y="2514600"/>
            <a:ext cx="3332378" cy="3337560"/>
          </a:xfrm>
          <a:prstGeom prst="roundRect">
            <a:avLst>
              <a:gd name="adj" fmla="val 5488"/>
            </a:avLst>
          </a:prstGeom>
          <a:solidFill>
            <a:srgbClr val="F0E5D9"/>
          </a:solidFill>
          <a:ln/>
        </p:spPr>
      </p:sp>
      <p:sp>
        <p:nvSpPr>
          <p:cNvPr id="6" name="Text 4"/>
          <p:cNvSpPr/>
          <p:nvPr/>
        </p:nvSpPr>
        <p:spPr>
          <a:xfrm>
            <a:off x="1143000"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7" name="Text 5"/>
          <p:cNvSpPr/>
          <p:nvPr/>
        </p:nvSpPr>
        <p:spPr>
          <a:xfrm>
            <a:off x="1143000"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Go for volume first</a:t>
            </a:r>
            <a:endParaRPr lang="en-US" sz="2000" dirty="0"/>
          </a:p>
        </p:txBody>
      </p:sp>
      <p:sp>
        <p:nvSpPr>
          <p:cNvPr id="8" name="Text 6"/>
          <p:cNvSpPr/>
          <p:nvPr/>
        </p:nvSpPr>
        <p:spPr>
          <a:xfrm>
            <a:off x="1143000"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Aim for many ideas in a few minutes. Build on others with “yes, and” and save judging for the end.</a:t>
            </a:r>
            <a:endParaRPr lang="en-US" sz="1500" dirty="0"/>
          </a:p>
        </p:txBody>
      </p:sp>
      <p:sp>
        <p:nvSpPr>
          <p:cNvPr id="9" name="Shape 7"/>
          <p:cNvSpPr/>
          <p:nvPr/>
        </p:nvSpPr>
        <p:spPr>
          <a:xfrm>
            <a:off x="4429658" y="2514600"/>
            <a:ext cx="3332378" cy="3337560"/>
          </a:xfrm>
          <a:prstGeom prst="roundRect">
            <a:avLst>
              <a:gd name="adj" fmla="val 5488"/>
            </a:avLst>
          </a:prstGeom>
          <a:solidFill>
            <a:srgbClr val="F0E5D9"/>
          </a:solidFill>
          <a:ln/>
        </p:spPr>
      </p:sp>
      <p:sp>
        <p:nvSpPr>
          <p:cNvPr id="10" name="Text 8"/>
          <p:cNvSpPr/>
          <p:nvPr/>
        </p:nvSpPr>
        <p:spPr>
          <a:xfrm>
            <a:off x="4749698"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11" name="Text 9"/>
          <p:cNvSpPr/>
          <p:nvPr/>
        </p:nvSpPr>
        <p:spPr>
          <a:xfrm>
            <a:off x="4749698"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Build it rough</a:t>
            </a:r>
            <a:endParaRPr lang="en-US" sz="2000" dirty="0"/>
          </a:p>
        </p:txBody>
      </p:sp>
      <p:sp>
        <p:nvSpPr>
          <p:cNvPr id="12" name="Text 10"/>
          <p:cNvSpPr/>
          <p:nvPr/>
        </p:nvSpPr>
        <p:spPr>
          <a:xfrm>
            <a:off x="4749698"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Use paper, sticky notes or a role-play. If it takes more than an hour to make, it’s too polished to test.</a:t>
            </a:r>
            <a:endParaRPr lang="en-US" sz="1500" dirty="0"/>
          </a:p>
        </p:txBody>
      </p:sp>
      <p:sp>
        <p:nvSpPr>
          <p:cNvPr id="13" name="Shape 11"/>
          <p:cNvSpPr/>
          <p:nvPr/>
        </p:nvSpPr>
        <p:spPr>
          <a:xfrm>
            <a:off x="8036357" y="2514600"/>
            <a:ext cx="3332378" cy="3337560"/>
          </a:xfrm>
          <a:prstGeom prst="roundRect">
            <a:avLst>
              <a:gd name="adj" fmla="val 5488"/>
            </a:avLst>
          </a:prstGeom>
          <a:solidFill>
            <a:srgbClr val="F0E5D9"/>
          </a:solidFill>
          <a:ln/>
        </p:spPr>
      </p:sp>
      <p:sp>
        <p:nvSpPr>
          <p:cNvPr id="14" name="Text 12"/>
          <p:cNvSpPr/>
          <p:nvPr/>
        </p:nvSpPr>
        <p:spPr>
          <a:xfrm>
            <a:off x="8356397" y="2834640"/>
            <a:ext cx="502920" cy="502920"/>
          </a:xfrm>
          <a:prstGeom prst="ellipse">
            <a:avLst/>
          </a:prstGeom>
          <a:solidFill>
            <a:srgbClr val="E8603C"/>
          </a:solidFill>
          <a:ln/>
        </p:spPr>
        <p:txBody>
          <a:bodyPr wrap="square" lIns="0" tIns="0" rIns="0" bIns="0" rtlCol="0" anchor="ctr"/>
          <a:lstStyle/>
          <a:p>
            <a:pPr algn="ctr" indent="0" marL="0">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5" name="Text 13"/>
          <p:cNvSpPr/>
          <p:nvPr/>
        </p:nvSpPr>
        <p:spPr>
          <a:xfrm>
            <a:off x="8356397" y="3566160"/>
            <a:ext cx="2692298" cy="777240"/>
          </a:xfrm>
          <a:prstGeom prst="rect">
            <a:avLst/>
          </a:prstGeom>
          <a:noFill/>
          <a:ln/>
        </p:spPr>
        <p:txBody>
          <a:bodyPr wrap="square" lIns="0" tIns="0" rIns="0" bIns="0" rtlCol="0" anchor="t"/>
          <a:lstStyle/>
          <a:p>
            <a:pPr indent="0" marL="0">
              <a:lnSpc>
                <a:spcPct val="100000"/>
              </a:lnSpc>
              <a:buNone/>
            </a:pPr>
            <a:r>
              <a:rPr lang="en-US" sz="2000" b="1" dirty="0">
                <a:solidFill>
                  <a:srgbClr val="2B1D14"/>
                </a:solidFill>
                <a:latin typeface="Arial" pitchFamily="34" charset="0"/>
                <a:ea typeface="Arial" pitchFamily="34" charset="-122"/>
                <a:cs typeface="Arial" pitchFamily="34" charset="-120"/>
              </a:rPr>
              <a:t>Test by watching</a:t>
            </a:r>
            <a:endParaRPr lang="en-US" sz="2000" dirty="0"/>
          </a:p>
        </p:txBody>
      </p:sp>
      <p:sp>
        <p:nvSpPr>
          <p:cNvPr id="16" name="Text 14"/>
          <p:cNvSpPr/>
          <p:nvPr/>
        </p:nvSpPr>
        <p:spPr>
          <a:xfrm>
            <a:off x="8356397" y="4389120"/>
            <a:ext cx="2692298" cy="1371600"/>
          </a:xfrm>
          <a:prstGeom prst="rect">
            <a:avLst/>
          </a:prstGeom>
          <a:noFill/>
          <a:ln/>
        </p:spPr>
        <p:txBody>
          <a:bodyPr wrap="square" lIns="0" tIns="0" rIns="0" bIns="0" rtlCol="0" anchor="t"/>
          <a:lstStyle/>
          <a:p>
            <a:pPr indent="0" marL="0">
              <a:lnSpc>
                <a:spcPct val="115000"/>
              </a:lnSpc>
              <a:buNone/>
            </a:pPr>
            <a:r>
              <a:rPr lang="en-US" sz="1500" dirty="0">
                <a:solidFill>
                  <a:srgbClr val="2B1D14"/>
                </a:solidFill>
                <a:latin typeface="Arial" pitchFamily="34" charset="0"/>
                <a:ea typeface="Arial" pitchFamily="34" charset="-122"/>
                <a:cs typeface="Arial" pitchFamily="34" charset="-120"/>
              </a:rPr>
              <a:t>Hand it over and say nothing. Ask “what would you do next?” and note where they hesitate.</a:t>
            </a:r>
            <a:endParaRPr lang="en-US" sz="1500" dirty="0"/>
          </a:p>
        </p:txBody>
      </p:sp>
      <p:sp>
        <p:nvSpPr>
          <p:cNvPr id="17" name="Text 15"/>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Design thinking workshop</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1828800"/>
            <a:ext cx="2103120" cy="2103120"/>
          </a:xfrm>
          <a:prstGeom prst="roundRect">
            <a:avLst>
              <a:gd name="adj" fmla="val 15217"/>
            </a:avLst>
          </a:prstGeom>
          <a:solidFill>
            <a:srgbClr val="E8603C"/>
          </a:solidFill>
          <a:ln/>
        </p:spPr>
        <p:txBody>
          <a:bodyPr wrap="square" lIns="0" tIns="0" rIns="0" bIns="0" rtlCol="0" anchor="ctr"/>
          <a:lstStyle/>
          <a:p>
            <a:pPr algn="ctr" indent="0" marL="0">
              <a:buNone/>
            </a:pPr>
            <a:r>
              <a:rPr lang="en-US" sz="12000" b="1" dirty="0">
                <a:solidFill>
                  <a:srgbClr val="FFFFFF"/>
                </a:solidFill>
                <a:latin typeface="Arial" pitchFamily="34" charset="0"/>
                <a:ea typeface="Arial" pitchFamily="34" charset="-122"/>
                <a:cs typeface="Arial" pitchFamily="34" charset="-120"/>
              </a:rPr>
              <a:t>?</a:t>
            </a:r>
            <a:endParaRPr lang="en-US" sz="12000" dirty="0"/>
          </a:p>
        </p:txBody>
      </p:sp>
      <p:sp>
        <p:nvSpPr>
          <p:cNvPr id="5" name="Text 3"/>
          <p:cNvSpPr/>
          <p:nvPr/>
        </p:nvSpPr>
        <p:spPr>
          <a:xfrm>
            <a:off x="3474720" y="1828800"/>
            <a:ext cx="6400800" cy="365760"/>
          </a:xfrm>
          <a:prstGeom prst="rect">
            <a:avLst/>
          </a:prstGeom>
          <a:noFill/>
          <a:ln/>
        </p:spPr>
        <p:txBody>
          <a:bodyPr wrap="square" lIns="0" tIns="0" rIns="0" bIns="0" rtlCol="0" anchor="t"/>
          <a:lstStyle/>
          <a:p>
            <a:pPr indent="0" marL="0">
              <a:buNone/>
            </a:pPr>
            <a:r>
              <a:rPr lang="en-US" sz="1400" b="1" spc="300" kern="0" dirty="0">
                <a:solidFill>
                  <a:srgbClr val="E8603C"/>
                </a:solidFill>
                <a:latin typeface="Arial" pitchFamily="34" charset="0"/>
                <a:ea typeface="Arial" pitchFamily="34" charset="-122"/>
                <a:cs typeface="Arial" pitchFamily="34" charset="-120"/>
              </a:rPr>
              <a:t>DISCUSS</a:t>
            </a:r>
            <a:endParaRPr lang="en-US" sz="1400" dirty="0"/>
          </a:p>
        </p:txBody>
      </p:sp>
      <p:sp>
        <p:nvSpPr>
          <p:cNvPr id="6" name="Text 4"/>
          <p:cNvSpPr/>
          <p:nvPr/>
        </p:nvSpPr>
        <p:spPr>
          <a:xfrm>
            <a:off x="3474720" y="2286000"/>
            <a:ext cx="7498080" cy="22860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How might we make this easier for the person we met today?</a:t>
            </a:r>
            <a:endParaRPr lang="en-US" sz="3400" dirty="0"/>
          </a:p>
        </p:txBody>
      </p:sp>
      <p:sp>
        <p:nvSpPr>
          <p:cNvPr id="7" name="Shape 5"/>
          <p:cNvSpPr/>
          <p:nvPr/>
        </p:nvSpPr>
        <p:spPr>
          <a:xfrm>
            <a:off x="3474720" y="4983480"/>
            <a:ext cx="457200" cy="73152"/>
          </a:xfrm>
          <a:prstGeom prst="roundRect">
            <a:avLst>
              <a:gd name="adj" fmla="val 50000"/>
            </a:avLst>
          </a:prstGeom>
          <a:solidFill>
            <a:srgbClr val="E8603C"/>
          </a:solidFill>
          <a:ln/>
        </p:spPr>
      </p:sp>
      <p:sp>
        <p:nvSpPr>
          <p:cNvPr id="8" name="Text 6"/>
          <p:cNvSpPr/>
          <p:nvPr/>
        </p:nvSpPr>
        <p:spPr>
          <a:xfrm>
            <a:off x="4160520" y="4818888"/>
            <a:ext cx="6766560" cy="411480"/>
          </a:xfrm>
          <a:prstGeom prst="rect">
            <a:avLst/>
          </a:prstGeom>
          <a:noFill/>
          <a:ln/>
        </p:spPr>
        <p:txBody>
          <a:bodyPr wrap="square" lIns="0" tIns="0" rIns="0" bIns="0" rtlCol="0" anchor="ctr"/>
          <a:lstStyle/>
          <a:p>
            <a:pPr indent="0" marL="0">
              <a:buNone/>
            </a:pPr>
            <a:r>
              <a:rPr lang="en-US" sz="1800" dirty="0">
                <a:solidFill>
                  <a:srgbClr val="7A6656"/>
                </a:solidFill>
                <a:latin typeface="Arial" pitchFamily="34" charset="0"/>
                <a:ea typeface="Arial" pitchFamily="34" charset="-122"/>
                <a:cs typeface="Arial" pitchFamily="34" charset="-120"/>
              </a:rPr>
              <a:t>5 minutes alone writing ideas, then share in pairs</a:t>
            </a:r>
            <a:endParaRPr lang="en-US" sz="18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932688"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QUIZ</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In the five stage model, what comes right after empathize?</a:t>
            </a:r>
            <a:endParaRPr lang="en-US" sz="34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Ideate</a:t>
            </a:r>
            <a:endParaRPr lang="en-US" sz="2200" dirty="0"/>
          </a:p>
        </p:txBody>
      </p:sp>
      <p:sp>
        <p:nvSpPr>
          <p:cNvPr id="8" name="Shape 6"/>
          <p:cNvSpPr/>
          <p:nvPr/>
        </p:nvSpPr>
        <p:spPr>
          <a:xfrm>
            <a:off x="6223864" y="3200400"/>
            <a:ext cx="5144872" cy="914400"/>
          </a:xfrm>
          <a:prstGeom prst="roundRect">
            <a:avLst>
              <a:gd name="adj" fmla="val 16000"/>
            </a:avLst>
          </a:prstGeom>
          <a:solidFill>
            <a:srgbClr val="F0E5D9"/>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Define</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Prototype</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solidFill>
                <a:latin typeface="Arial" pitchFamily="34" charset="0"/>
                <a:ea typeface="Arial" pitchFamily="34" charset="-122"/>
                <a:cs typeface="Arial" pitchFamily="34" charset="-120"/>
              </a:rPr>
              <a:t>Test</a:t>
            </a:r>
            <a:endParaRPr lang="en-US" sz="2200" dirty="0"/>
          </a:p>
        </p:txBody>
      </p:sp>
      <p:sp>
        <p:nvSpPr>
          <p:cNvPr id="17" name="Text 15"/>
          <p:cNvSpPr/>
          <p:nvPr/>
        </p:nvSpPr>
        <p:spPr>
          <a:xfrm>
            <a:off x="822960" y="6172200"/>
            <a:ext cx="8229600" cy="365760"/>
          </a:xfrm>
          <a:prstGeom prst="rect">
            <a:avLst/>
          </a:prstGeom>
          <a:noFill/>
          <a:ln/>
        </p:spPr>
        <p:txBody>
          <a:bodyPr wrap="square" lIns="0" tIns="0" rIns="0" bIns="0" rtlCol="0" anchor="ctr"/>
          <a:lstStyle/>
          <a:p>
            <a:pPr indent="0" marL="0">
              <a:buNone/>
            </a:pPr>
            <a:r>
              <a:rPr lang="en-US" sz="1400" dirty="0">
                <a:solidFill>
                  <a:srgbClr val="7A6656"/>
                </a:solidFill>
                <a:latin typeface="Arial" pitchFamily="34" charset="0"/>
                <a:ea typeface="Arial" pitchFamily="34" charset="-122"/>
                <a:cs typeface="Arial" pitchFamily="34" charset="-120"/>
              </a:rPr>
              <a:t>Answer with your letter: A, B, C or D</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1170432"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ANSWER</a:t>
            </a:r>
            <a:endParaRPr lang="en-US" sz="1200" dirty="0"/>
          </a:p>
        </p:txBody>
      </p:sp>
      <p:sp>
        <p:nvSpPr>
          <p:cNvPr id="4" name="Text 2"/>
          <p:cNvSpPr/>
          <p:nvPr/>
        </p:nvSpPr>
        <p:spPr>
          <a:xfrm>
            <a:off x="822960" y="1508760"/>
            <a:ext cx="9692640" cy="1371600"/>
          </a:xfrm>
          <a:prstGeom prst="rect">
            <a:avLst/>
          </a:prstGeom>
          <a:noFill/>
          <a:ln/>
        </p:spPr>
        <p:txBody>
          <a:bodyPr wrap="square" lIns="0" tIns="0" rIns="0" bIns="0" rtlCol="0" anchor="t"/>
          <a:lstStyle/>
          <a:p>
            <a:pPr indent="0" marL="0">
              <a:lnSpc>
                <a:spcPct val="105000"/>
              </a:lnSpc>
              <a:buNone/>
            </a:pPr>
            <a:r>
              <a:rPr lang="en-US" sz="3400" b="1" dirty="0">
                <a:solidFill>
                  <a:srgbClr val="2B1D14"/>
                </a:solidFill>
                <a:latin typeface="Arial" pitchFamily="34" charset="0"/>
                <a:ea typeface="Arial" pitchFamily="34" charset="-122"/>
                <a:cs typeface="Arial" pitchFamily="34" charset="-120"/>
              </a:rPr>
              <a:t>In the five stage model, what comes right after empathize?</a:t>
            </a:r>
            <a:endParaRPr lang="en-US" sz="3400" dirty="0"/>
          </a:p>
        </p:txBody>
      </p:sp>
      <p:sp>
        <p:nvSpPr>
          <p:cNvPr id="5" name="Shape 3"/>
          <p:cNvSpPr/>
          <p:nvPr/>
        </p:nvSpPr>
        <p:spPr>
          <a:xfrm>
            <a:off x="822960" y="3200400"/>
            <a:ext cx="5144872" cy="914400"/>
          </a:xfrm>
          <a:prstGeom prst="roundRect">
            <a:avLst>
              <a:gd name="adj" fmla="val 16000"/>
            </a:avLst>
          </a:prstGeom>
          <a:solidFill>
            <a:srgbClr val="F0E5D9"/>
          </a:solidFill>
          <a:ln/>
        </p:spPr>
      </p:sp>
      <p:sp>
        <p:nvSpPr>
          <p:cNvPr id="6" name="Text 4"/>
          <p:cNvSpPr/>
          <p:nvPr/>
        </p:nvSpPr>
        <p:spPr>
          <a:xfrm>
            <a:off x="1143000" y="320040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A</a:t>
            </a:r>
            <a:endParaRPr lang="en-US" sz="2200" dirty="0"/>
          </a:p>
        </p:txBody>
      </p:sp>
      <p:sp>
        <p:nvSpPr>
          <p:cNvPr id="7" name="Text 5"/>
          <p:cNvSpPr/>
          <p:nvPr/>
        </p:nvSpPr>
        <p:spPr>
          <a:xfrm>
            <a:off x="1737360" y="320040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Ideate</a:t>
            </a:r>
            <a:endParaRPr lang="en-US" sz="2200" dirty="0"/>
          </a:p>
        </p:txBody>
      </p:sp>
      <p:sp>
        <p:nvSpPr>
          <p:cNvPr id="8" name="Shape 6"/>
          <p:cNvSpPr/>
          <p:nvPr/>
        </p:nvSpPr>
        <p:spPr>
          <a:xfrm>
            <a:off x="6223864" y="3200400"/>
            <a:ext cx="5144872" cy="914400"/>
          </a:xfrm>
          <a:prstGeom prst="roundRect">
            <a:avLst>
              <a:gd name="adj" fmla="val 16000"/>
            </a:avLst>
          </a:prstGeom>
          <a:solidFill>
            <a:srgbClr val="E8603C"/>
          </a:solidFill>
          <a:ln/>
        </p:spPr>
      </p:sp>
      <p:sp>
        <p:nvSpPr>
          <p:cNvPr id="9" name="Text 7"/>
          <p:cNvSpPr/>
          <p:nvPr/>
        </p:nvSpPr>
        <p:spPr>
          <a:xfrm>
            <a:off x="6543904" y="3200400"/>
            <a:ext cx="457200"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B</a:t>
            </a:r>
            <a:endParaRPr lang="en-US" sz="2200" dirty="0"/>
          </a:p>
        </p:txBody>
      </p:sp>
      <p:sp>
        <p:nvSpPr>
          <p:cNvPr id="10" name="Text 8"/>
          <p:cNvSpPr/>
          <p:nvPr/>
        </p:nvSpPr>
        <p:spPr>
          <a:xfrm>
            <a:off x="7138264" y="3200400"/>
            <a:ext cx="3956152" cy="914400"/>
          </a:xfrm>
          <a:prstGeom prst="rect">
            <a:avLst/>
          </a:prstGeom>
          <a:noFill/>
          <a:ln/>
        </p:spPr>
        <p:txBody>
          <a:bodyPr wrap="square" lIns="0" tIns="0" rIns="0" bIns="0" rtlCol="0" anchor="ctr"/>
          <a:lstStyle/>
          <a:p>
            <a:pPr indent="0" marL="0">
              <a:buNone/>
            </a:pPr>
            <a:r>
              <a:rPr lang="en-US" sz="2200" b="1" dirty="0">
                <a:solidFill>
                  <a:srgbClr val="FFFFFF"/>
                </a:solidFill>
                <a:latin typeface="Arial" pitchFamily="34" charset="0"/>
                <a:ea typeface="Arial" pitchFamily="34" charset="-122"/>
                <a:cs typeface="Arial" pitchFamily="34" charset="-120"/>
              </a:rPr>
              <a:t>Define</a:t>
            </a:r>
            <a:endParaRPr lang="en-US" sz="2200" dirty="0"/>
          </a:p>
        </p:txBody>
      </p:sp>
      <p:sp>
        <p:nvSpPr>
          <p:cNvPr id="11" name="Shape 9"/>
          <p:cNvSpPr/>
          <p:nvPr/>
        </p:nvSpPr>
        <p:spPr>
          <a:xfrm>
            <a:off x="822960" y="4297680"/>
            <a:ext cx="5144872" cy="914400"/>
          </a:xfrm>
          <a:prstGeom prst="roundRect">
            <a:avLst>
              <a:gd name="adj" fmla="val 16000"/>
            </a:avLst>
          </a:prstGeom>
          <a:solidFill>
            <a:srgbClr val="F0E5D9"/>
          </a:solidFill>
          <a:ln/>
        </p:spPr>
      </p:sp>
      <p:sp>
        <p:nvSpPr>
          <p:cNvPr id="12" name="Text 10"/>
          <p:cNvSpPr/>
          <p:nvPr/>
        </p:nvSpPr>
        <p:spPr>
          <a:xfrm>
            <a:off x="1143000" y="429768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C</a:t>
            </a:r>
            <a:endParaRPr lang="en-US" sz="2200" dirty="0"/>
          </a:p>
        </p:txBody>
      </p:sp>
      <p:sp>
        <p:nvSpPr>
          <p:cNvPr id="13" name="Text 11"/>
          <p:cNvSpPr/>
          <p:nvPr/>
        </p:nvSpPr>
        <p:spPr>
          <a:xfrm>
            <a:off x="1737360" y="429768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Prototype</a:t>
            </a:r>
            <a:endParaRPr lang="en-US" sz="2200" dirty="0"/>
          </a:p>
        </p:txBody>
      </p:sp>
      <p:sp>
        <p:nvSpPr>
          <p:cNvPr id="14" name="Shape 12"/>
          <p:cNvSpPr/>
          <p:nvPr/>
        </p:nvSpPr>
        <p:spPr>
          <a:xfrm>
            <a:off x="6223864" y="4297680"/>
            <a:ext cx="5144872" cy="914400"/>
          </a:xfrm>
          <a:prstGeom prst="roundRect">
            <a:avLst>
              <a:gd name="adj" fmla="val 16000"/>
            </a:avLst>
          </a:prstGeom>
          <a:solidFill>
            <a:srgbClr val="F0E5D9"/>
          </a:solidFill>
          <a:ln/>
        </p:spPr>
      </p:sp>
      <p:sp>
        <p:nvSpPr>
          <p:cNvPr id="15" name="Text 13"/>
          <p:cNvSpPr/>
          <p:nvPr/>
        </p:nvSpPr>
        <p:spPr>
          <a:xfrm>
            <a:off x="6543904" y="4297680"/>
            <a:ext cx="457200" cy="914400"/>
          </a:xfrm>
          <a:prstGeom prst="rect">
            <a:avLst/>
          </a:prstGeom>
          <a:noFill/>
          <a:ln/>
        </p:spPr>
        <p:txBody>
          <a:bodyPr wrap="square" lIns="0" tIns="0" rIns="0" bIns="0" rtlCol="0" anchor="ctr"/>
          <a:lstStyle/>
          <a:p>
            <a:pPr indent="0" marL="0">
              <a:buNone/>
            </a:pPr>
            <a:r>
              <a:rPr lang="en-US" sz="2200" b="1" dirty="0">
                <a:solidFill>
                  <a:srgbClr val="E8603C">
                    <a:alpha val="50000"/>
                  </a:srgbClr>
                </a:solidFill>
                <a:latin typeface="Arial" pitchFamily="34" charset="0"/>
                <a:ea typeface="Arial" pitchFamily="34" charset="-122"/>
                <a:cs typeface="Arial" pitchFamily="34" charset="-120"/>
              </a:rPr>
              <a:t>D</a:t>
            </a:r>
            <a:endParaRPr lang="en-US" sz="2200" dirty="0"/>
          </a:p>
        </p:txBody>
      </p:sp>
      <p:sp>
        <p:nvSpPr>
          <p:cNvPr id="16" name="Text 14"/>
          <p:cNvSpPr/>
          <p:nvPr/>
        </p:nvSpPr>
        <p:spPr>
          <a:xfrm>
            <a:off x="7138264" y="4297680"/>
            <a:ext cx="3956152" cy="914400"/>
          </a:xfrm>
          <a:prstGeom prst="rect">
            <a:avLst/>
          </a:prstGeom>
          <a:noFill/>
          <a:ln/>
        </p:spPr>
        <p:txBody>
          <a:bodyPr wrap="square" lIns="0" tIns="0" rIns="0" bIns="0" rtlCol="0" anchor="ctr"/>
          <a:lstStyle/>
          <a:p>
            <a:pPr indent="0" marL="0">
              <a:buNone/>
            </a:pPr>
            <a:r>
              <a:rPr lang="en-US" sz="2200" dirty="0">
                <a:solidFill>
                  <a:srgbClr val="2B1D14">
                    <a:alpha val="50000"/>
                  </a:srgbClr>
                </a:solidFill>
                <a:latin typeface="Arial" pitchFamily="34" charset="0"/>
                <a:ea typeface="Arial" pitchFamily="34" charset="-122"/>
                <a:cs typeface="Arial" pitchFamily="34" charset="-120"/>
              </a:rPr>
              <a:t>Test</a:t>
            </a:r>
            <a:endParaRPr lang="en-US" sz="2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2B1D14"/>
                </a:solidFill>
                <a:latin typeface="Arial" pitchFamily="34" charset="0"/>
                <a:ea typeface="Arial" pitchFamily="34" charset="-122"/>
                <a:cs typeface="Arial" pitchFamily="34" charset="-120"/>
              </a:rPr>
              <a:t>Key takeaways</a:t>
            </a:r>
            <a:endParaRPr lang="en-US" sz="4000" dirty="0"/>
          </a:p>
        </p:txBody>
      </p:sp>
      <p:sp>
        <p:nvSpPr>
          <p:cNvPr id="4" name="Shape 2"/>
          <p:cNvSpPr/>
          <p:nvPr/>
        </p:nvSpPr>
        <p:spPr>
          <a:xfrm>
            <a:off x="4754880" y="914400"/>
            <a:ext cx="6613855" cy="1444752"/>
          </a:xfrm>
          <a:prstGeom prst="roundRect">
            <a:avLst>
              <a:gd name="adj" fmla="val 11392"/>
            </a:avLst>
          </a:prstGeom>
          <a:solidFill>
            <a:srgbClr val="F0E5D9"/>
          </a:solidFill>
          <a:ln/>
        </p:spPr>
      </p:sp>
      <p:sp>
        <p:nvSpPr>
          <p:cNvPr id="5" name="Text 3"/>
          <p:cNvSpPr/>
          <p:nvPr/>
        </p:nvSpPr>
        <p:spPr>
          <a:xfrm>
            <a:off x="5074920" y="1362456"/>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6" name="Text 4"/>
          <p:cNvSpPr/>
          <p:nvPr/>
        </p:nvSpPr>
        <p:spPr>
          <a:xfrm>
            <a:off x="5897880" y="1097280"/>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Listen before you solve</a:t>
            </a:r>
            <a:endParaRPr lang="en-US" sz="2200" dirty="0"/>
          </a:p>
        </p:txBody>
      </p:sp>
      <p:sp>
        <p:nvSpPr>
          <p:cNvPr id="7" name="Shape 5"/>
          <p:cNvSpPr/>
          <p:nvPr/>
        </p:nvSpPr>
        <p:spPr>
          <a:xfrm>
            <a:off x="4754880" y="2578608"/>
            <a:ext cx="6613855" cy="1444752"/>
          </a:xfrm>
          <a:prstGeom prst="roundRect">
            <a:avLst>
              <a:gd name="adj" fmla="val 11392"/>
            </a:avLst>
          </a:prstGeom>
          <a:solidFill>
            <a:srgbClr val="F0E5D9"/>
          </a:solidFill>
          <a:ln/>
        </p:spPr>
      </p:sp>
      <p:sp>
        <p:nvSpPr>
          <p:cNvPr id="8" name="Text 6"/>
          <p:cNvSpPr/>
          <p:nvPr/>
        </p:nvSpPr>
        <p:spPr>
          <a:xfrm>
            <a:off x="5074920" y="3026664"/>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9" name="Text 7"/>
          <p:cNvSpPr/>
          <p:nvPr/>
        </p:nvSpPr>
        <p:spPr>
          <a:xfrm>
            <a:off x="5897880" y="2761488"/>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A good question shapes good ideas</a:t>
            </a:r>
            <a:endParaRPr lang="en-US" sz="2200" dirty="0"/>
          </a:p>
        </p:txBody>
      </p:sp>
      <p:sp>
        <p:nvSpPr>
          <p:cNvPr id="10" name="Shape 8"/>
          <p:cNvSpPr/>
          <p:nvPr/>
        </p:nvSpPr>
        <p:spPr>
          <a:xfrm>
            <a:off x="4754880" y="4242816"/>
            <a:ext cx="6613855" cy="1444752"/>
          </a:xfrm>
          <a:prstGeom prst="roundRect">
            <a:avLst>
              <a:gd name="adj" fmla="val 11392"/>
            </a:avLst>
          </a:prstGeom>
          <a:solidFill>
            <a:srgbClr val="F0E5D9"/>
          </a:solidFill>
          <a:ln/>
        </p:spPr>
      </p:sp>
      <p:sp>
        <p:nvSpPr>
          <p:cNvPr id="11" name="Text 9"/>
          <p:cNvSpPr/>
          <p:nvPr/>
        </p:nvSpPr>
        <p:spPr>
          <a:xfrm>
            <a:off x="5074920" y="4690872"/>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2" name="Text 10"/>
          <p:cNvSpPr/>
          <p:nvPr/>
        </p:nvSpPr>
        <p:spPr>
          <a:xfrm>
            <a:off x="5897880" y="4425696"/>
            <a:ext cx="5150815" cy="1078992"/>
          </a:xfrm>
          <a:prstGeom prst="rect">
            <a:avLst/>
          </a:prstGeom>
          <a:noFill/>
          <a:ln/>
        </p:spPr>
        <p:txBody>
          <a:bodyPr wrap="square" lIns="0" tIns="0" rIns="0" bIns="0" rtlCol="0" anchor="ctr"/>
          <a:lstStyle/>
          <a:p>
            <a:pPr indent="0" marL="0">
              <a:buNone/>
            </a:pPr>
            <a:r>
              <a:rPr lang="en-US" sz="2200" b="1" dirty="0">
                <a:solidFill>
                  <a:srgbClr val="2B1D14"/>
                </a:solidFill>
                <a:latin typeface="Arial" pitchFamily="34" charset="0"/>
                <a:ea typeface="Arial" pitchFamily="34" charset="-122"/>
                <a:cs typeface="Arial" pitchFamily="34" charset="-120"/>
              </a:rPr>
              <a:t>Rough prototypes teach the most</a:t>
            </a:r>
            <a:endParaRPr lang="en-US" sz="2200" dirty="0"/>
          </a:p>
        </p:txBody>
      </p:sp>
      <p:sp>
        <p:nvSpPr>
          <p:cNvPr id="13" name="Text 11"/>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Design thinking workshop</a:t>
            </a:r>
            <a:endParaRPr lang="en-US" sz="11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Text 2"/>
          <p:cNvSpPr/>
          <p:nvPr/>
        </p:nvSpPr>
        <p:spPr>
          <a:xfrm>
            <a:off x="822960" y="1828800"/>
            <a:ext cx="2359152" cy="384048"/>
          </a:xfrm>
          <a:prstGeom prst="roundRect">
            <a:avLst>
              <a:gd name="adj" fmla="val 47619"/>
            </a:avLst>
          </a:prstGeom>
          <a:solidFill>
            <a:srgbClr val="E8603C"/>
          </a:solidFill>
          <a:ln/>
        </p:spPr>
        <p:txBody>
          <a:bodyPr wrap="square" lIns="0" tIns="0" rIns="0" bIns="0" rtlCol="0" anchor="ctr"/>
          <a:lstStyle/>
          <a:p>
            <a:pPr algn="ctr" indent="0" marL="0">
              <a:buNone/>
            </a:pPr>
            <a:r>
              <a:rPr lang="en-US" sz="1200" b="1" spc="200" kern="0" dirty="0">
                <a:solidFill>
                  <a:srgbClr val="FFFFFF"/>
                </a:solidFill>
                <a:latin typeface="Arial" pitchFamily="34" charset="0"/>
                <a:ea typeface="Arial" pitchFamily="34" charset="-122"/>
                <a:cs typeface="Arial" pitchFamily="34" charset="-120"/>
              </a:rPr>
              <a:t>PICK A VOLUNTEER</a:t>
            </a:r>
            <a:endParaRPr lang="en-US" sz="1200" dirty="0"/>
          </a:p>
        </p:txBody>
      </p:sp>
      <p:sp>
        <p:nvSpPr>
          <p:cNvPr id="5" name="Text 3"/>
          <p:cNvSpPr/>
          <p:nvPr/>
        </p:nvSpPr>
        <p:spPr>
          <a:xfrm>
            <a:off x="822960" y="2468880"/>
            <a:ext cx="9144000" cy="1737360"/>
          </a:xfrm>
          <a:prstGeom prst="rect">
            <a:avLst/>
          </a:prstGeom>
          <a:noFill/>
          <a:ln/>
        </p:spPr>
        <p:txBody>
          <a:bodyPr wrap="square" lIns="0" tIns="0" rIns="0" bIns="0" rtlCol="0" anchor="t"/>
          <a:lstStyle/>
          <a:p>
            <a:pPr indent="0" marL="0">
              <a:lnSpc>
                <a:spcPct val="98000"/>
              </a:lnSpc>
              <a:buNone/>
            </a:pPr>
            <a:r>
              <a:rPr lang="en-US" sz="4600" b="1" spc="-100" kern="0" dirty="0">
                <a:solidFill>
                  <a:srgbClr val="2B1D14"/>
                </a:solidFill>
                <a:latin typeface="Arial" pitchFamily="34" charset="0"/>
                <a:ea typeface="Arial" pitchFamily="34" charset="-122"/>
                <a:cs typeface="Arial" pitchFamily="34" charset="-120"/>
              </a:rPr>
              <a:t>Who shows their prototype first?</a:t>
            </a:r>
            <a:endParaRPr lang="en-US" sz="4600" dirty="0"/>
          </a:p>
        </p:txBody>
      </p:sp>
      <p:sp>
        <p:nvSpPr>
          <p:cNvPr id="6" name="Text 4"/>
          <p:cNvSpPr/>
          <p:nvPr/>
        </p:nvSpPr>
        <p:spPr>
          <a:xfrm>
            <a:off x="822960" y="4434840"/>
            <a:ext cx="8229600" cy="548640"/>
          </a:xfrm>
          <a:prstGeom prst="rect">
            <a:avLst/>
          </a:prstGeom>
          <a:noFill/>
          <a:ln/>
        </p:spPr>
        <p:txBody>
          <a:bodyPr wrap="square" lIns="0" tIns="0" rIns="0" bIns="0" rtlCol="0" anchor="ctr"/>
          <a:lstStyle/>
          <a:p>
            <a:pPr indent="0" marL="0">
              <a:buNone/>
            </a:pPr>
            <a:r>
              <a:rPr lang="en-US" sz="2200" dirty="0">
                <a:solidFill>
                  <a:srgbClr val="7A6656"/>
                </a:solidFill>
                <a:latin typeface="Arial" pitchFamily="34" charset="0"/>
                <a:ea typeface="Arial" pitchFamily="34" charset="-122"/>
                <a:cs typeface="Arial" pitchFamily="34" charset="-120"/>
              </a:rPr>
              <a:t>Say DEMO to be in the draw.</a:t>
            </a:r>
            <a:endParaRPr lang="en-US" sz="2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10637215" y="-2743200"/>
            <a:ext cx="3657600" cy="3657600"/>
          </a:xfrm>
          <a:prstGeom prst="ellipse">
            <a:avLst/>
          </a:prstGeom>
          <a:solidFill>
            <a:srgbClr val="E8603C">
              <a:alpha val="14000"/>
            </a:srgbClr>
          </a:solidFill>
          <a:ln/>
        </p:spPr>
      </p:sp>
      <p:sp>
        <p:nvSpPr>
          <p:cNvPr id="3" name="Text 1"/>
          <p:cNvSpPr/>
          <p:nvPr/>
        </p:nvSpPr>
        <p:spPr>
          <a:xfrm>
            <a:off x="822960" y="822960"/>
            <a:ext cx="3566160" cy="2011680"/>
          </a:xfrm>
          <a:prstGeom prst="rect">
            <a:avLst/>
          </a:prstGeom>
          <a:noFill/>
          <a:ln/>
        </p:spPr>
        <p:txBody>
          <a:bodyPr wrap="square" lIns="0" tIns="0" rIns="0" bIns="0" rtlCol="0" anchor="t"/>
          <a:lstStyle/>
          <a:p>
            <a:pPr indent="0" marL="0">
              <a:lnSpc>
                <a:spcPct val="95000"/>
              </a:lnSpc>
              <a:buNone/>
            </a:pPr>
            <a:r>
              <a:rPr lang="en-US" sz="4000" b="1" spc="-100" kern="0" dirty="0">
                <a:solidFill>
                  <a:srgbClr val="2B1D14"/>
                </a:solidFill>
                <a:latin typeface="Arial" pitchFamily="34" charset="0"/>
                <a:ea typeface="Arial" pitchFamily="34" charset="-122"/>
                <a:cs typeface="Arial" pitchFamily="34" charset="-120"/>
              </a:rPr>
              <a:t>Next steps</a:t>
            </a:r>
            <a:endParaRPr lang="en-US" sz="4000" dirty="0"/>
          </a:p>
        </p:txBody>
      </p:sp>
      <p:sp>
        <p:nvSpPr>
          <p:cNvPr id="4" name="Shape 2"/>
          <p:cNvSpPr/>
          <p:nvPr/>
        </p:nvSpPr>
        <p:spPr>
          <a:xfrm>
            <a:off x="4754880" y="914400"/>
            <a:ext cx="6613855" cy="1444752"/>
          </a:xfrm>
          <a:prstGeom prst="roundRect">
            <a:avLst>
              <a:gd name="adj" fmla="val 11392"/>
            </a:avLst>
          </a:prstGeom>
          <a:solidFill>
            <a:srgbClr val="F0E5D9"/>
          </a:solidFill>
          <a:ln/>
        </p:spPr>
      </p:sp>
      <p:sp>
        <p:nvSpPr>
          <p:cNvPr id="5" name="Text 3"/>
          <p:cNvSpPr/>
          <p:nvPr/>
        </p:nvSpPr>
        <p:spPr>
          <a:xfrm>
            <a:off x="5074920" y="1362456"/>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6" name="Text 4"/>
          <p:cNvSpPr/>
          <p:nvPr/>
        </p:nvSpPr>
        <p:spPr>
          <a:xfrm>
            <a:off x="5897880" y="1188720"/>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Interview two real users</a:t>
            </a:r>
            <a:endParaRPr lang="en-US" sz="2200" dirty="0"/>
          </a:p>
        </p:txBody>
      </p:sp>
      <p:sp>
        <p:nvSpPr>
          <p:cNvPr id="7" name="Text 5"/>
          <p:cNvSpPr/>
          <p:nvPr/>
        </p:nvSpPr>
        <p:spPr>
          <a:xfrm>
            <a:off x="5897880" y="1783080"/>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8" name="Shape 6"/>
          <p:cNvSpPr/>
          <p:nvPr/>
        </p:nvSpPr>
        <p:spPr>
          <a:xfrm>
            <a:off x="4754880" y="2578608"/>
            <a:ext cx="6613855" cy="1444752"/>
          </a:xfrm>
          <a:prstGeom prst="roundRect">
            <a:avLst>
              <a:gd name="adj" fmla="val 11392"/>
            </a:avLst>
          </a:prstGeom>
          <a:solidFill>
            <a:srgbClr val="F0E5D9"/>
          </a:solidFill>
          <a:ln/>
        </p:spPr>
      </p:sp>
      <p:sp>
        <p:nvSpPr>
          <p:cNvPr id="9" name="Text 7"/>
          <p:cNvSpPr/>
          <p:nvPr/>
        </p:nvSpPr>
        <p:spPr>
          <a:xfrm>
            <a:off x="5074920" y="3026664"/>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0" name="Text 8"/>
          <p:cNvSpPr/>
          <p:nvPr/>
        </p:nvSpPr>
        <p:spPr>
          <a:xfrm>
            <a:off x="5897880" y="2852928"/>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Write one how might we question</a:t>
            </a:r>
            <a:endParaRPr lang="en-US" sz="2200" dirty="0"/>
          </a:p>
        </p:txBody>
      </p:sp>
      <p:sp>
        <p:nvSpPr>
          <p:cNvPr id="11" name="Text 9"/>
          <p:cNvSpPr/>
          <p:nvPr/>
        </p:nvSpPr>
        <p:spPr>
          <a:xfrm>
            <a:off x="5897880" y="3447288"/>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12" name="Shape 10"/>
          <p:cNvSpPr/>
          <p:nvPr/>
        </p:nvSpPr>
        <p:spPr>
          <a:xfrm>
            <a:off x="4754880" y="4242816"/>
            <a:ext cx="6613855" cy="1444752"/>
          </a:xfrm>
          <a:prstGeom prst="roundRect">
            <a:avLst>
              <a:gd name="adj" fmla="val 11392"/>
            </a:avLst>
          </a:prstGeom>
          <a:solidFill>
            <a:srgbClr val="F0E5D9"/>
          </a:solidFill>
          <a:ln/>
        </p:spPr>
      </p:sp>
      <p:sp>
        <p:nvSpPr>
          <p:cNvPr id="13" name="Text 11"/>
          <p:cNvSpPr/>
          <p:nvPr/>
        </p:nvSpPr>
        <p:spPr>
          <a:xfrm>
            <a:off x="5074920" y="4690872"/>
            <a:ext cx="548640" cy="548640"/>
          </a:xfrm>
          <a:prstGeom prst="ellipse">
            <a:avLst/>
          </a:prstGeom>
          <a:solidFill>
            <a:srgbClr val="E8603C"/>
          </a:solidFill>
          <a:ln/>
        </p:spPr>
        <p:txBody>
          <a:bodyPr wrap="square" lIns="0" tIns="0" rIns="0" bIns="0" rtlCol="0" anchor="ctr"/>
          <a:lstStyle/>
          <a:p>
            <a:pPr algn="ctr" indent="0" marL="0">
              <a:buNone/>
            </a:pPr>
            <a:r>
              <a:rPr lang="en-US" sz="1800" b="1" dirty="0">
                <a:solidFill>
                  <a:srgbClr val="FFFFFF"/>
                </a:solidFill>
                <a:latin typeface="Arial" pitchFamily="34" charset="0"/>
                <a:ea typeface="Arial" pitchFamily="34" charset="-122"/>
                <a:cs typeface="Arial" pitchFamily="34" charset="-120"/>
              </a:rPr>
              <a:t>→</a:t>
            </a:r>
            <a:endParaRPr lang="en-US" sz="1800" dirty="0"/>
          </a:p>
        </p:txBody>
      </p:sp>
      <p:sp>
        <p:nvSpPr>
          <p:cNvPr id="14" name="Text 12"/>
          <p:cNvSpPr/>
          <p:nvPr/>
        </p:nvSpPr>
        <p:spPr>
          <a:xfrm>
            <a:off x="5897880" y="4517136"/>
            <a:ext cx="5150815" cy="548640"/>
          </a:xfrm>
          <a:prstGeom prst="rect">
            <a:avLst/>
          </a:prstGeom>
          <a:noFill/>
          <a:ln/>
        </p:spPr>
        <p:txBody>
          <a:bodyPr wrap="square" lIns="0" tIns="0" rIns="0" bIns="0" rtlCol="0" anchor="t"/>
          <a:lstStyle/>
          <a:p>
            <a:pPr indent="0" marL="0">
              <a:buNone/>
            </a:pPr>
            <a:r>
              <a:rPr lang="en-US" sz="2200" b="1" dirty="0">
                <a:solidFill>
                  <a:srgbClr val="2B1D14"/>
                </a:solidFill>
                <a:latin typeface="Arial" pitchFamily="34" charset="0"/>
                <a:ea typeface="Arial" pitchFamily="34" charset="-122"/>
                <a:cs typeface="Arial" pitchFamily="34" charset="-120"/>
              </a:rPr>
              <a:t>Test a paper prototype this week</a:t>
            </a:r>
            <a:endParaRPr lang="en-US" sz="2200" dirty="0"/>
          </a:p>
        </p:txBody>
      </p:sp>
      <p:sp>
        <p:nvSpPr>
          <p:cNvPr id="15" name="Text 13"/>
          <p:cNvSpPr/>
          <p:nvPr/>
        </p:nvSpPr>
        <p:spPr>
          <a:xfrm>
            <a:off x="5897880" y="5111496"/>
            <a:ext cx="5150815" cy="320040"/>
          </a:xfrm>
          <a:prstGeom prst="rect">
            <a:avLst/>
          </a:prstGeom>
          <a:noFill/>
          <a:ln/>
        </p:spPr>
        <p:txBody>
          <a:bodyPr wrap="square" lIns="0" tIns="0" rIns="0" bIns="0" rtlCol="0" anchor="t"/>
          <a:lstStyle/>
          <a:p>
            <a:pPr indent="0" marL="0">
              <a:buNone/>
            </a:pPr>
            <a:r>
              <a:rPr lang="en-US" sz="1300" dirty="0">
                <a:solidFill>
                  <a:srgbClr val="7A6656"/>
                </a:solidFill>
                <a:latin typeface="Arial" pitchFamily="34" charset="0"/>
                <a:ea typeface="Arial" pitchFamily="34" charset="-122"/>
                <a:cs typeface="Arial" pitchFamily="34" charset="-120"/>
              </a:rPr>
              <a:t>Owner: ____________     By: ____________</a:t>
            </a:r>
            <a:endParaRPr lang="en-US" sz="1300" dirty="0"/>
          </a:p>
        </p:txBody>
      </p:sp>
      <p:sp>
        <p:nvSpPr>
          <p:cNvPr id="16" name="Text 14"/>
          <p:cNvSpPr/>
          <p:nvPr/>
        </p:nvSpPr>
        <p:spPr>
          <a:xfrm>
            <a:off x="822960" y="6291072"/>
            <a:ext cx="5486400" cy="274320"/>
          </a:xfrm>
          <a:prstGeom prst="rect">
            <a:avLst/>
          </a:prstGeom>
          <a:noFill/>
          <a:ln/>
        </p:spPr>
        <p:txBody>
          <a:bodyPr wrap="square" lIns="0" tIns="0" rIns="0" bIns="0" rtlCol="0" anchor="t"/>
          <a:lstStyle/>
          <a:p>
            <a:pPr indent="0" marL="0">
              <a:buNone/>
            </a:pPr>
            <a:r>
              <a:rPr lang="en-US" sz="1100" dirty="0">
                <a:solidFill>
                  <a:srgbClr val="7A6656"/>
                </a:solidFill>
                <a:latin typeface="Arial" pitchFamily="34" charset="0"/>
                <a:ea typeface="Arial" pitchFamily="34" charset="-122"/>
                <a:cs typeface="Arial" pitchFamily="34" charset="-120"/>
              </a:rPr>
              <a:t>Design thinking workshop</a:t>
            </a:r>
            <a:endParaRPr lang="en-US" sz="11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4E8"/>
        </a:solidFill>
      </p:bgPr>
    </p:bg>
    <p:spTree>
      <p:nvGrpSpPr>
        <p:cNvPr id="1" name=""/>
        <p:cNvGrpSpPr/>
        <p:nvPr/>
      </p:nvGrpSpPr>
      <p:grpSpPr>
        <a:xfrm>
          <a:off x="0" y="0"/>
          <a:ext cx="0" cy="0"/>
          <a:chOff x="0" y="0"/>
          <a:chExt cx="0" cy="0"/>
        </a:xfrm>
      </p:grpSpPr>
      <p:sp>
        <p:nvSpPr>
          <p:cNvPr id="2" name="Shape 0"/>
          <p:cNvSpPr/>
          <p:nvPr/>
        </p:nvSpPr>
        <p:spPr>
          <a:xfrm>
            <a:off x="9357055" y="-2651760"/>
            <a:ext cx="5669280" cy="5669280"/>
          </a:xfrm>
          <a:prstGeom prst="ellipse">
            <a:avLst/>
          </a:prstGeom>
          <a:solidFill>
            <a:srgbClr val="E8603C">
              <a:alpha val="14000"/>
            </a:srgbClr>
          </a:solidFill>
          <a:ln/>
        </p:spPr>
      </p:sp>
      <p:sp>
        <p:nvSpPr>
          <p:cNvPr id="3" name="Shape 1"/>
          <p:cNvSpPr/>
          <p:nvPr/>
        </p:nvSpPr>
        <p:spPr>
          <a:xfrm>
            <a:off x="10225735" y="4983480"/>
            <a:ext cx="1005840" cy="1005840"/>
          </a:xfrm>
          <a:prstGeom prst="ellipse">
            <a:avLst/>
          </a:prstGeom>
          <a:ln w="76200">
            <a:solidFill>
              <a:srgbClr val="E8603C">
                <a:alpha val="45000"/>
              </a:srgbClr>
            </a:solidFill>
            <a:prstDash val="solid"/>
          </a:ln>
        </p:spPr>
      </p:sp>
      <p:sp>
        <p:nvSpPr>
          <p:cNvPr id="4" name="Shape 2"/>
          <p:cNvSpPr/>
          <p:nvPr/>
        </p:nvSpPr>
        <p:spPr>
          <a:xfrm>
            <a:off x="5547208" y="2148840"/>
            <a:ext cx="1097280" cy="91440"/>
          </a:xfrm>
          <a:prstGeom prst="roundRect">
            <a:avLst>
              <a:gd name="adj" fmla="val 50000"/>
            </a:avLst>
          </a:prstGeom>
          <a:solidFill>
            <a:srgbClr val="E8603C"/>
          </a:solidFill>
          <a:ln/>
        </p:spPr>
      </p:sp>
      <p:sp>
        <p:nvSpPr>
          <p:cNvPr id="5" name="Text 3"/>
          <p:cNvSpPr/>
          <p:nvPr/>
        </p:nvSpPr>
        <p:spPr>
          <a:xfrm>
            <a:off x="1097280" y="2514600"/>
            <a:ext cx="9997135" cy="1737360"/>
          </a:xfrm>
          <a:prstGeom prst="rect">
            <a:avLst/>
          </a:prstGeom>
          <a:noFill/>
          <a:ln/>
        </p:spPr>
        <p:txBody>
          <a:bodyPr wrap="square" lIns="0" tIns="0" rIns="0" bIns="0" rtlCol="0" anchor="ctr"/>
          <a:lstStyle/>
          <a:p>
            <a:pPr algn="ctr" indent="0" marL="0">
              <a:buNone/>
            </a:pPr>
            <a:r>
              <a:rPr lang="en-US" sz="4600" b="1" spc="-100" kern="0" dirty="0">
                <a:solidFill>
                  <a:srgbClr val="2B1D14"/>
                </a:solidFill>
                <a:latin typeface="Arial" pitchFamily="34" charset="0"/>
                <a:ea typeface="Arial" pitchFamily="34" charset="-122"/>
                <a:cs typeface="Arial" pitchFamily="34" charset="-120"/>
              </a:rPr>
              <a:t>Go and talk to someone you design for</a:t>
            </a:r>
            <a:endParaRPr lang="en-US" sz="4600" dirty="0"/>
          </a:p>
        </p:txBody>
      </p:sp>
      <p:sp>
        <p:nvSpPr>
          <p:cNvPr id="6" name="Text 4"/>
          <p:cNvSpPr/>
          <p:nvPr/>
        </p:nvSpPr>
        <p:spPr>
          <a:xfrm>
            <a:off x="1463040" y="4434840"/>
            <a:ext cx="9265615" cy="548640"/>
          </a:xfrm>
          <a:prstGeom prst="rect">
            <a:avLst/>
          </a:prstGeom>
          <a:noFill/>
          <a:ln/>
        </p:spPr>
        <p:txBody>
          <a:bodyPr wrap="square" lIns="0" tIns="0" rIns="0" bIns="0" rtlCol="0" anchor="t"/>
          <a:lstStyle/>
          <a:p>
            <a:pPr algn="ctr" indent="0" marL="0">
              <a:buNone/>
            </a:pPr>
            <a:r>
              <a:rPr lang="en-US" sz="2000" dirty="0">
                <a:solidFill>
                  <a:srgbClr val="7A6656"/>
                </a:solidFill>
                <a:latin typeface="Arial" pitchFamily="34" charset="0"/>
                <a:ea typeface="Arial" pitchFamily="34" charset="-122"/>
                <a:cs typeface="Arial" pitchFamily="34" charset="-120"/>
              </a:rPr>
              <a:t>Your email  ·  Your website</a:t>
            </a:r>
            <a:endParaRPr lang="en-US" sz="2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claryoo.com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thinking workshop template</dc:title>
  <dc:subject>PptxGenJS Presentation</dc:subject>
  <dc:creator>Claryoo</dc:creator>
  <cp:lastModifiedBy>Claryoo</cp:lastModifiedBy>
  <cp:revision>1</cp:revision>
  <dcterms:created xsi:type="dcterms:W3CDTF">2026-10-14T17:01:43Z</dcterms:created>
  <dcterms:modified xsi:type="dcterms:W3CDTF">2026-10-14T17:01:43Z</dcterms:modified>
</cp:coreProperties>
</file>