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Welcome. Most attacks don’t break in through clever code. They come through an email, a message or a phone call to one of us.
DO
Set a calm tone. Say this is about habits, not blame.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look at how attacks reach us, cover phishing, passwords and data, then practise spotting the signs.
DO
Mention that nobody will be asked to share their own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This one is anonymous. Have you ever clicked a link and then worried about it?
DO
Read the numbers without judgement. Say that a worried click is normal, and that reporting it fast is what matters.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https://claryoo.com/templates/cybersecurity-awareness-training?ref=deck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Three habits: spot the phish, lock down sign-ins, and handle data with care.
DO
Move straight into the first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Phishing works because it looks normal and arrives when we are busy.
DO
Show two or three real, anonymised examples and ask the room to spot the clues in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Your password is a key. Multi-factor is a second lock that a stolen key can’t open.
DO
Ask who uses a password manager or multi-factor. Point people to the approved tools and setup guides.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Mistakes happen. The ones that hurt us are the ones nobody reports.
DO
Walk through exactly how to report, step by step, and who answers. Leave the contact on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In small groups, think of a suspicious message you’ve seen. List what made it believable and what gave it away.
DO
After 6 minutes, ask each group for one clue. Group them into sender, pressure and links on a flipchart.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Your manager emails asking you to buy gift cards urgently. What do you do?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https://claryoo.com/templates/cybersecurity-awareness-training?ref=deck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to check by phone or in person. If people chose to reply, explain that replying goes to the scammer, not your manager.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Three things to keep: pressure means slow down, use unique passwords with multi-factor, and report fast without blame.
DO
Repeat the reporting contact clearly so everyone knows exactly where to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Pick one habit you’ll set up this week.
DO
Read the results. If multi-factor is low, offer a short follow up showing how to turn it on.
COLLECTING ANSWERS
In the room: read each letter out and count the hands.
Online: ask people to type their letter in the chat.
Want the votes counted live, with the quiet people included? Run this poll live with Claryoo, free: https://claryoo.com/templates/cybersecurity-awareness-training?ref=deck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Before you go, save the reporting contact in your phone and pick one reused password to change today.
DO
Give a minute to save the contact now. Share any internal guides for setting up multi-factor.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Thank you. Pause before you click, and if something feels off, tell us.
DO
Take questions. Remind people there is no such thing as a silly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cybersecurity-awareness-train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0F2A4A"/>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FFFFFF"/>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A9BCD6"/>
                </a:solidFill>
                <a:latin typeface="Arial" pitchFamily="34" charset="0"/>
                <a:ea typeface="Arial" pitchFamily="34" charset="-122"/>
                <a:cs typeface="Arial" pitchFamily="34" charset="-120"/>
              </a:rPr>
              <a:t>This slide is hidden when you present. About 67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A9BCD6"/>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Set a calm tone. Say this is about habits, not blame.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Mention that nobody will be asked to share their own mistakes.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Poll: Have you ever clicked a…</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Read the numbers without judgement. Say that a worried click is normal, and that reporting it fast is what matters.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Move straight into the first lesson.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Spot a phishing message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Show two or three real, anonymised examples and ask the room to spot the clues in each.</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Passwords and sign-ins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who uses a password manager or multi-factor. Point people to the approved tools and setup guides.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Handle data and report fast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Walk through exactly how to report, step by step, and who answers. Leave the contact on screen.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After 6 minutes, ask each group for one clue. Group them into sender, pressure and links on a flipchart.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Quiz: Your manager emails ask…</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Your manager emails asking you to buy gift cards urgently. What do you do?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The answer is to check by phone or in person. If people chose to reply, explain that replying goes to the scammer, no…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Repeat the reporting contact clearly so everyone knows exactly where to go.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Poll: Which habit will you se…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Read the results. If multi-factor is low, offer a short follow up showing how to turn it 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Give a minute to save the contact now. Share any internal guides for setting up multi-factor.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Take questions. Remind people there is no such thing as a silly report.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203957"/>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FFFFFF"/>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A9BCD6"/>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FFC857"/>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TRAINING AND EDUCATION</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5200" b="1" spc="-100" kern="0" dirty="0">
                <a:solidFill>
                  <a:srgbClr val="FFFFFF"/>
                </a:solidFill>
                <a:latin typeface="Arial" pitchFamily="34" charset="0"/>
                <a:ea typeface="Arial" pitchFamily="34" charset="-122"/>
                <a:cs typeface="Arial" pitchFamily="34" charset="-120"/>
              </a:rPr>
              <a:t>Cybersecurity awareness training</a:t>
            </a:r>
            <a:endParaRPr lang="en-US" sz="52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A9BCD6"/>
                </a:solidFill>
                <a:latin typeface="Arial" pitchFamily="34" charset="0"/>
                <a:ea typeface="Arial" pitchFamily="34" charset="-122"/>
                <a:cs typeface="Arial" pitchFamily="34" charset="-120"/>
              </a:rPr>
              <a:t>Simple habits that stop most attacks</a:t>
            </a:r>
            <a:endParaRPr lang="en-US" sz="2400" dirty="0"/>
          </a:p>
        </p:txBody>
      </p:sp>
      <p:sp>
        <p:nvSpPr>
          <p:cNvPr id="7" name="Shape 5"/>
          <p:cNvSpPr/>
          <p:nvPr/>
        </p:nvSpPr>
        <p:spPr>
          <a:xfrm>
            <a:off x="822960" y="5916168"/>
            <a:ext cx="914400" cy="82296"/>
          </a:xfrm>
          <a:prstGeom prst="roundRect">
            <a:avLst>
              <a:gd name="adj" fmla="val 50000"/>
            </a:avLst>
          </a:prstGeom>
          <a:solidFill>
            <a:srgbClr val="FFC857"/>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FFFFFF"/>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203957"/>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How attacks reach us</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8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203957"/>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Phishing, passwords and data</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45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203957"/>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Practise spotting the signs</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14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Have you ever clicked a link and then worried about it?</a:t>
            </a:r>
            <a:endParaRPr lang="en-US" sz="3400" dirty="0"/>
          </a:p>
        </p:txBody>
      </p:sp>
      <p:sp>
        <p:nvSpPr>
          <p:cNvPr id="6" name="Shape 4"/>
          <p:cNvSpPr/>
          <p:nvPr/>
        </p:nvSpPr>
        <p:spPr>
          <a:xfrm>
            <a:off x="822960" y="3200400"/>
            <a:ext cx="5144872" cy="914400"/>
          </a:xfrm>
          <a:prstGeom prst="roundRect">
            <a:avLst>
              <a:gd name="adj" fmla="val 16000"/>
            </a:avLst>
          </a:prstGeom>
          <a:solidFill>
            <a:srgbClr val="203957"/>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Yes, recently</a:t>
            </a:r>
            <a:endParaRPr lang="en-US" sz="2200" dirty="0"/>
          </a:p>
        </p:txBody>
      </p:sp>
      <p:sp>
        <p:nvSpPr>
          <p:cNvPr id="9" name="Shape 7"/>
          <p:cNvSpPr/>
          <p:nvPr/>
        </p:nvSpPr>
        <p:spPr>
          <a:xfrm>
            <a:off x="6223864" y="3200400"/>
            <a:ext cx="5144872" cy="914400"/>
          </a:xfrm>
          <a:prstGeom prst="roundRect">
            <a:avLst>
              <a:gd name="adj" fmla="val 16000"/>
            </a:avLst>
          </a:prstGeom>
          <a:solidFill>
            <a:srgbClr val="203957"/>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Yes, a while ago</a:t>
            </a:r>
            <a:endParaRPr lang="en-US" sz="2200" dirty="0"/>
          </a:p>
        </p:txBody>
      </p:sp>
      <p:sp>
        <p:nvSpPr>
          <p:cNvPr id="12" name="Shape 10"/>
          <p:cNvSpPr/>
          <p:nvPr/>
        </p:nvSpPr>
        <p:spPr>
          <a:xfrm>
            <a:off x="822960" y="4297680"/>
            <a:ext cx="5144872" cy="914400"/>
          </a:xfrm>
          <a:prstGeom prst="roundRect">
            <a:avLst>
              <a:gd name="adj" fmla="val 16000"/>
            </a:avLst>
          </a:prstGeom>
          <a:solidFill>
            <a:srgbClr val="203957"/>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Not that I know of</a:t>
            </a:r>
            <a:endParaRPr lang="en-US" sz="2200" dirty="0"/>
          </a:p>
        </p:txBody>
      </p:sp>
      <p:sp>
        <p:nvSpPr>
          <p:cNvPr id="15" name="Shape 13"/>
          <p:cNvSpPr/>
          <p:nvPr/>
        </p:nvSpPr>
        <p:spPr>
          <a:xfrm>
            <a:off x="6223864" y="4297680"/>
            <a:ext cx="5144872" cy="914400"/>
          </a:xfrm>
          <a:prstGeom prst="roundRect">
            <a:avLst>
              <a:gd name="adj" fmla="val 16000"/>
            </a:avLst>
          </a:prstGeom>
          <a:solidFill>
            <a:srgbClr val="203957"/>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I’d rather not say</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C857"/>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0F2A4A">
              <a:alpha val="12000"/>
            </a:srgbClr>
          </a:solidFill>
          <a:ln/>
        </p:spPr>
      </p:sp>
      <p:sp>
        <p:nvSpPr>
          <p:cNvPr id="3" name="Shape 1"/>
          <p:cNvSpPr/>
          <p:nvPr/>
        </p:nvSpPr>
        <p:spPr>
          <a:xfrm>
            <a:off x="10225735" y="4983480"/>
            <a:ext cx="1005840" cy="1005840"/>
          </a:xfrm>
          <a:prstGeom prst="ellipse">
            <a:avLst/>
          </a:prstGeom>
          <a:ln w="76200">
            <a:solidFill>
              <a:srgbClr val="0F2A4A">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0F2A4A"/>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0F2A4A"/>
                </a:solidFill>
                <a:latin typeface="Arial" pitchFamily="34" charset="0"/>
                <a:ea typeface="Arial" pitchFamily="34" charset="-122"/>
                <a:cs typeface="Arial" pitchFamily="34" charset="-120"/>
              </a:rPr>
              <a:t>Three habits that matter most</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Spot a phishing message</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Check the sender address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Look at the full address, not just the name. Watch for small misspellings like rnicrosoft.com or unfamiliar domains.</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Notice the pressure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Urgency, fear or a reward, like “your account closes today”, is the classic hook. Pressure is your signal to slow down.</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Check links before you click</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Hover over a link on a computer, or press and hold on a phone, to see where it goes. If unsure, type the address yourself.</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Cybersecurity awareness training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Passwords and sign-ins</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Use long passphrases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Three or four random words make a password that is long, hard to guess and easier to remember than a short, complex one.</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One password per account</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A reused password lets one breach open many doors. A password manager remembers them all so you don’t have to.</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Turn on multi-factor</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A code or app prompt blocks most attacks that rely on a stolen password. Never approve a sign-in prompt you didn’t start.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Cybersecurity awareness training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Handle data and report fast</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Verify payment changes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Confirm any request to send money or change bank details by calling a number you already know, not one in the message.</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Lock and share with care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Lock your screen when you step away. Share files with named people, not “anyone with the link”.</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Report right away</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Clicked something odd? Report it at once. Speed limits the damage, and nobody is blamed for speaking up.</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Cybersecurity awareness training</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FFC857"/>
          </a:solidFill>
          <a:ln/>
        </p:spPr>
        <p:txBody>
          <a:bodyPr wrap="square" lIns="0" tIns="0" rIns="0" bIns="0" rtlCol="0" anchor="ctr"/>
          <a:lstStyle/>
          <a:p>
            <a:pPr algn="ctr" indent="0" marL="0">
              <a:buNone/>
            </a:pPr>
            <a:r>
              <a:rPr lang="en-US" sz="12000" b="1" dirty="0">
                <a:solidFill>
                  <a:srgbClr val="0F2A4A"/>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What made the last suspicious message you saw look believable?</a:t>
            </a:r>
            <a:endParaRPr lang="en-US" sz="3400" dirty="0"/>
          </a:p>
        </p:txBody>
      </p:sp>
      <p:sp>
        <p:nvSpPr>
          <p:cNvPr id="7" name="Shape 5"/>
          <p:cNvSpPr/>
          <p:nvPr/>
        </p:nvSpPr>
        <p:spPr>
          <a:xfrm>
            <a:off x="3474720" y="4983480"/>
            <a:ext cx="457200" cy="73152"/>
          </a:xfrm>
          <a:prstGeom prst="roundRect">
            <a:avLst>
              <a:gd name="adj" fmla="val 50000"/>
            </a:avLst>
          </a:prstGeom>
          <a:solidFill>
            <a:srgbClr val="FFC857"/>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A9BCD6"/>
                </a:solidFill>
                <a:latin typeface="Arial" pitchFamily="34" charset="0"/>
                <a:ea typeface="Arial" pitchFamily="34" charset="-122"/>
                <a:cs typeface="Arial" pitchFamily="34" charset="-120"/>
              </a:rPr>
              <a:t>Small groups: list the clues, then share one</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000" b="1" dirty="0">
                <a:solidFill>
                  <a:srgbClr val="FFFFFF"/>
                </a:solidFill>
                <a:latin typeface="Arial" pitchFamily="34" charset="0"/>
                <a:ea typeface="Arial" pitchFamily="34" charset="-122"/>
                <a:cs typeface="Arial" pitchFamily="34" charset="-120"/>
              </a:rPr>
              <a:t>Your manager emails asking you to buy gift cards urgently. What do you do?</a:t>
            </a:r>
            <a:endParaRPr lang="en-US" sz="30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Buy them quickly</a:t>
            </a:r>
            <a:endParaRPr lang="en-US" sz="2200" dirty="0"/>
          </a:p>
        </p:txBody>
      </p:sp>
      <p:sp>
        <p:nvSpPr>
          <p:cNvPr id="8" name="Shape 6"/>
          <p:cNvSpPr/>
          <p:nvPr/>
        </p:nvSpPr>
        <p:spPr>
          <a:xfrm>
            <a:off x="6223864" y="3200400"/>
            <a:ext cx="5144872" cy="914400"/>
          </a:xfrm>
          <a:prstGeom prst="roundRect">
            <a:avLst>
              <a:gd name="adj" fmla="val 16000"/>
            </a:avLst>
          </a:prstGeom>
          <a:solidFill>
            <a:srgbClr val="2039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Reply to the email to check</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Check by phone or in person</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Forward it to a colleague</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1170432"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000" b="1" dirty="0">
                <a:solidFill>
                  <a:srgbClr val="FFFFFF"/>
                </a:solidFill>
                <a:latin typeface="Arial" pitchFamily="34" charset="0"/>
                <a:ea typeface="Arial" pitchFamily="34" charset="-122"/>
                <a:cs typeface="Arial" pitchFamily="34" charset="-120"/>
              </a:rPr>
              <a:t>Your manager emails asking you to buy gift cards urgently. What do you do?</a:t>
            </a:r>
            <a:endParaRPr lang="en-US" sz="30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Buy them quickly</a:t>
            </a:r>
            <a:endParaRPr lang="en-US" sz="2200" dirty="0"/>
          </a:p>
        </p:txBody>
      </p:sp>
      <p:sp>
        <p:nvSpPr>
          <p:cNvPr id="8" name="Shape 6"/>
          <p:cNvSpPr/>
          <p:nvPr/>
        </p:nvSpPr>
        <p:spPr>
          <a:xfrm>
            <a:off x="6223864" y="3200400"/>
            <a:ext cx="5144872" cy="914400"/>
          </a:xfrm>
          <a:prstGeom prst="roundRect">
            <a:avLst>
              <a:gd name="adj" fmla="val 16000"/>
            </a:avLst>
          </a:prstGeom>
          <a:solidFill>
            <a:srgbClr val="2039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Reply to the email to check</a:t>
            </a:r>
            <a:endParaRPr lang="en-US" sz="2200" dirty="0"/>
          </a:p>
        </p:txBody>
      </p:sp>
      <p:sp>
        <p:nvSpPr>
          <p:cNvPr id="11" name="Shape 9"/>
          <p:cNvSpPr/>
          <p:nvPr/>
        </p:nvSpPr>
        <p:spPr>
          <a:xfrm>
            <a:off x="822960" y="4297680"/>
            <a:ext cx="5144872" cy="914400"/>
          </a:xfrm>
          <a:prstGeom prst="roundRect">
            <a:avLst>
              <a:gd name="adj" fmla="val 16000"/>
            </a:avLst>
          </a:prstGeom>
          <a:solidFill>
            <a:srgbClr val="FFC8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0F2A4A"/>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b="1" dirty="0">
                <a:solidFill>
                  <a:srgbClr val="0F2A4A"/>
                </a:solidFill>
                <a:latin typeface="Arial" pitchFamily="34" charset="0"/>
                <a:ea typeface="Arial" pitchFamily="34" charset="-122"/>
                <a:cs typeface="Arial" pitchFamily="34" charset="-120"/>
              </a:rPr>
              <a:t>Check by phone or in person</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Forward it to a colleague</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FFFFF"/>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203957"/>
          </a:solidFill>
          <a:ln/>
        </p:spPr>
      </p:sp>
      <p:sp>
        <p:nvSpPr>
          <p:cNvPr id="5" name="Text 3"/>
          <p:cNvSpPr/>
          <p:nvPr/>
        </p:nvSpPr>
        <p:spPr>
          <a:xfrm>
            <a:off x="5074920" y="1362456"/>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Pressure means slow down</a:t>
            </a:r>
            <a:endParaRPr lang="en-US" sz="2200" dirty="0"/>
          </a:p>
        </p:txBody>
      </p:sp>
      <p:sp>
        <p:nvSpPr>
          <p:cNvPr id="7" name="Shape 5"/>
          <p:cNvSpPr/>
          <p:nvPr/>
        </p:nvSpPr>
        <p:spPr>
          <a:xfrm>
            <a:off x="4754880" y="2578608"/>
            <a:ext cx="6613855" cy="1444752"/>
          </a:xfrm>
          <a:prstGeom prst="roundRect">
            <a:avLst>
              <a:gd name="adj" fmla="val 11392"/>
            </a:avLst>
          </a:prstGeom>
          <a:solidFill>
            <a:srgbClr val="203957"/>
          </a:solidFill>
          <a:ln/>
        </p:spPr>
      </p:sp>
      <p:sp>
        <p:nvSpPr>
          <p:cNvPr id="8" name="Text 6"/>
          <p:cNvSpPr/>
          <p:nvPr/>
        </p:nvSpPr>
        <p:spPr>
          <a:xfrm>
            <a:off x="5074920" y="3026664"/>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Unique passwords plus multi-factor</a:t>
            </a:r>
            <a:endParaRPr lang="en-US" sz="2200" dirty="0"/>
          </a:p>
        </p:txBody>
      </p:sp>
      <p:sp>
        <p:nvSpPr>
          <p:cNvPr id="10" name="Shape 8"/>
          <p:cNvSpPr/>
          <p:nvPr/>
        </p:nvSpPr>
        <p:spPr>
          <a:xfrm>
            <a:off x="4754880" y="4242816"/>
            <a:ext cx="6613855" cy="1444752"/>
          </a:xfrm>
          <a:prstGeom prst="roundRect">
            <a:avLst>
              <a:gd name="adj" fmla="val 11392"/>
            </a:avLst>
          </a:prstGeom>
          <a:solidFill>
            <a:srgbClr val="203957"/>
          </a:solidFill>
          <a:ln/>
        </p:spPr>
      </p:sp>
      <p:sp>
        <p:nvSpPr>
          <p:cNvPr id="11" name="Text 9"/>
          <p:cNvSpPr/>
          <p:nvPr/>
        </p:nvSpPr>
        <p:spPr>
          <a:xfrm>
            <a:off x="5074920" y="4690872"/>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Report fast, without blame</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Cybersecurity awareness training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FFFFF"/>
                </a:solidFill>
                <a:latin typeface="Arial" pitchFamily="34" charset="0"/>
                <a:ea typeface="Arial" pitchFamily="34" charset="-122"/>
                <a:cs typeface="Arial" pitchFamily="34" charset="-120"/>
              </a:rPr>
              <a:t>Which habit will you set up this week?</a:t>
            </a:r>
            <a:endParaRPr lang="en-US" sz="38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Multi-factor on my accounts</a:t>
            </a:r>
            <a:endParaRPr lang="en-US" sz="2200" dirty="0"/>
          </a:p>
        </p:txBody>
      </p:sp>
      <p:sp>
        <p:nvSpPr>
          <p:cNvPr id="8" name="Shape 6"/>
          <p:cNvSpPr/>
          <p:nvPr/>
        </p:nvSpPr>
        <p:spPr>
          <a:xfrm>
            <a:off x="6223864" y="3200400"/>
            <a:ext cx="5144872" cy="914400"/>
          </a:xfrm>
          <a:prstGeom prst="roundRect">
            <a:avLst>
              <a:gd name="adj" fmla="val 16000"/>
            </a:avLst>
          </a:prstGeom>
          <a:solidFill>
            <a:srgbClr val="2039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A password manager</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Saving the report contact</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Locking my screen</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FFFFF"/>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203957"/>
          </a:solidFill>
          <a:ln/>
        </p:spPr>
      </p:sp>
      <p:sp>
        <p:nvSpPr>
          <p:cNvPr id="5" name="Text 3"/>
          <p:cNvSpPr/>
          <p:nvPr/>
        </p:nvSpPr>
        <p:spPr>
          <a:xfrm>
            <a:off x="5074920" y="1362456"/>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Turn on multi-factor today</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203957"/>
          </a:solidFill>
          <a:ln/>
        </p:spPr>
      </p:sp>
      <p:sp>
        <p:nvSpPr>
          <p:cNvPr id="9" name="Text 7"/>
          <p:cNvSpPr/>
          <p:nvPr/>
        </p:nvSpPr>
        <p:spPr>
          <a:xfrm>
            <a:off x="5074920" y="3026664"/>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Save the reporting contact</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203957"/>
          </a:solidFill>
          <a:ln/>
        </p:spPr>
      </p:sp>
      <p:sp>
        <p:nvSpPr>
          <p:cNvPr id="13" name="Text 11"/>
          <p:cNvSpPr/>
          <p:nvPr/>
        </p:nvSpPr>
        <p:spPr>
          <a:xfrm>
            <a:off x="5074920" y="4690872"/>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Change one reused password</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Cybersecurity awareness training</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FFC857"/>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FFFFFF"/>
                </a:solidFill>
                <a:latin typeface="Arial" pitchFamily="34" charset="0"/>
                <a:ea typeface="Arial" pitchFamily="34" charset="-122"/>
                <a:cs typeface="Arial" pitchFamily="34" charset="-120"/>
              </a:rPr>
              <a:t>Thank you. Pause before you click.</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A9BCD6"/>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Cybersecurity awareness training template</dc:title>
  <dc:subject>PptxGenJS Presentation</dc:subject>
  <dc:creator>Claryoo</dc:creator>
  <cp:lastModifiedBy>Claryoo</cp:lastModifiedBy>
  <cp:revision>1</cp:revision>
  <dcterms:created xsi:type="dcterms:W3CDTF">2026-10-14T17:01:24Z</dcterms:created>
  <dcterms:modified xsi:type="dcterms:W3CDTF">2026-10-14T17:01:24Z</dcterms:modified>
</cp:coreProperties>
</file>