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Welcome. Today is about the conversations that make or break a customer’s day, and the words that help.
DO
Keep it short and warm. Mention it is practical and everyone will practise.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look at where conversations get hard, learn three skills with real phrases, then practise and commit to one change.
DO
Point out that the role-play is in pairs, so nobody performs in front of the whole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Answer honestly, this is anonymous. Which part of customer conversations is hardest for you?
DO
Read the top answer aloud and say you’ll spend extra time on it. If one option is tiny, say it’s good to see that one feels easier.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https://claryoo.com/templates/customer-service-training?ref=deck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Three skills: listen first, calm things down, and say no while keeping the customer.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Most complaints get worse because the customer doesn’t feel heard, not because the fix is wrong.
DO
Model a bad and a good version of reflecting back. Ask the room which felt better to hear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You can’t solve a problem while someone is still upset. Calm comes first, then the fix.
DO
Ask for phrases people already use that work. Write the best two up next to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A no handled well can keep a customer longer than a yes handled badly.
DO
Ask each table to turn one common no from your own work into a “what I can do”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Think of a real moment that went badly. In pairs, one plays the customer, one the agent, then swap and try the new phrases.
DO
Give 5 minutes per round. Walk around and listen for acknowledgement and a clear next step. Ask two pairs to share one line that worked.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Quick check. A customer is angry about a late order. What should you do first?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https://claryoo.com/templates/customer-service-training?ref=deck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to let them finish and acknowledge it. If many chose the policy or a discount, explain that fixes land better once people feel heard.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If you remember three things: let them finish and reflect back, acknowledge the feeling, and lead with what you can do.
DO
Ask each person to underline the one they most need to work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Let’s see one call in front of everyone. I’ll play the customer.
DO
Run a 3 minute role-play with the person picked. Ask the room what worked and one thing to try next time. Thank them warmly.
COLLECTING ANSWERS
In the room: write names on slips of paper and draw one, from the people who said CALL.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Before you go, pick the phrase you’ll use first and write it where you’ll see it during calls.
DO
Ask two or three people to read their phrase aloud. Agree when you’ll swap tricky cases as a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Thank you. Every customer deserves to feel heard, and you now have the words to do it.
DO
Take questions. Share the phrases from today with the team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customer-service-training?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0F2A4A"/>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FFFFFF"/>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A9BCD6"/>
                </a:solidFill>
                <a:latin typeface="Arial" pitchFamily="34" charset="0"/>
                <a:ea typeface="Arial" pitchFamily="34" charset="-122"/>
                <a:cs typeface="Arial" pitchFamily="34" charset="-120"/>
              </a:rPr>
              <a:t>This slide is hidden when you present. About 73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A9BCD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b="1" dirty="0">
                          <a:solidFill>
                            <a:srgbClr val="A9BCD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Keep it short and warm. Mention it is practical and everyone will practise.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Point out that the role-play is in pairs, so nobody performs in front of the whole room.</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Poll: What’s the hardest part…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Read the top answer aloud and say you’ll spend extra time on it. If one option is tiny, say it’s good to see that one…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Listen first, then solve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Model a bad and a good version of reflecting back. Ask the room which felt better to hear and why.</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Calming an upset customer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for phrases people already use that work. Write the best two up next to the slide.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Saying no and closing well</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each table to turn one common no from your own work into a “what I can do” line.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Give 5 minutes per round. Walk around and listen for acknowledgement and a clear next step. Ask two pairs to share 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A customer is angry abo…</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Quick check. A customer is angry about a late order. What should you do first?</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The answer is to let them finish and acknowledge it. If many chose the policy or a discount, explain that fixes land…</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each person to underline the one they most need to work on.</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Run a 3 minute role-play with the person picked. Ask the room what worked and one thing to try next time. Thank them…</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Ask two or three people to read their phrase aloud. Agree when you’ll swap tricky cases as a team.</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r h="310896">
                <a:tc>
                  <a:txBody>
                    <a:bodyPr/>
                    <a:lstStyle/>
                    <a:p>
                      <a:pPr indent="0" marL="0">
                        <a:buNone/>
                      </a:pPr>
                      <a:r>
                        <a:rPr lang="en-US" sz="950" dirty="0">
                          <a:solidFill>
                            <a:srgbClr val="FFFFFF"/>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c>
                  <a:txBody>
                    <a:bodyPr/>
                    <a:lstStyle/>
                    <a:p>
                      <a:pPr indent="0" marL="0">
                        <a:buNone/>
                      </a:pPr>
                      <a:r>
                        <a:rPr lang="en-US" sz="950" dirty="0">
                          <a:solidFill>
                            <a:srgbClr val="FFFFFF"/>
                          </a:solidFill>
                          <a:latin typeface="Arial" pitchFamily="34" charset="0"/>
                          <a:ea typeface="Arial" pitchFamily="34" charset="-122"/>
                          <a:cs typeface="Arial" pitchFamily="34" charset="-120"/>
                        </a:rPr>
                        <a:t>Take questions. Share the phrases from today with the team afterwards.</a:t>
                      </a:r>
                      <a:endParaRPr lang="en-US" sz="950" dirty="0">
                        <a:latin typeface="Arial" charset="0"/>
                        <a:ea typeface="Arial" charset="0"/>
                        <a:cs typeface="Arial" charset="0"/>
                      </a:endParaRPr>
                    </a:p>
                  </a:txBody>
                  <a:tcPr marL="3657600" marR="3657600" marT="0" marB="0" anchor="ctr">
                    <a:lnL w="6350" cap="flat" cmpd="sng" algn="ctr">
                      <a:solidFill>
                        <a:srgbClr val="3A506B"/>
                      </a:solidFill>
                      <a:prstDash val="solid"/>
                      <a:round/>
                      <a:headEnd type="none" w="med" len="med"/>
                      <a:tailEnd type="none" w="med" len="med"/>
                    </a:lnL>
                    <a:lnR w="6350" cap="flat" cmpd="sng" algn="ctr">
                      <a:solidFill>
                        <a:srgbClr val="3A506B"/>
                      </a:solidFill>
                      <a:prstDash val="solid"/>
                      <a:round/>
                      <a:headEnd type="none" w="med" len="med"/>
                      <a:tailEnd type="none" w="med" len="med"/>
                    </a:lnR>
                    <a:lnT w="6350" cap="flat" cmpd="sng" algn="ctr">
                      <a:solidFill>
                        <a:srgbClr val="3A506B"/>
                      </a:solidFill>
                      <a:prstDash val="solid"/>
                      <a:round/>
                      <a:headEnd type="none" w="med" len="med"/>
                      <a:tailEnd type="none" w="med" len="med"/>
                    </a:lnT>
                    <a:lnB w="6350" cap="flat" cmpd="sng" algn="ctr">
                      <a:solidFill>
                        <a:srgbClr val="3A506B"/>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203957"/>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FFFFFF"/>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A9BCD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FFC857"/>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TRAINING AND EDUCATION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Customer service training</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A9BCD6"/>
                </a:solidFill>
                <a:latin typeface="Arial" pitchFamily="34" charset="0"/>
                <a:ea typeface="Arial" pitchFamily="34" charset="-122"/>
                <a:cs typeface="Arial" pitchFamily="34" charset="-120"/>
              </a:rPr>
              <a:t>Listen well, calm things down, close with care</a:t>
            </a:r>
            <a:endParaRPr lang="en-US" sz="2400" dirty="0"/>
          </a:p>
        </p:txBody>
      </p:sp>
      <p:sp>
        <p:nvSpPr>
          <p:cNvPr id="7" name="Shape 5"/>
          <p:cNvSpPr/>
          <p:nvPr/>
        </p:nvSpPr>
        <p:spPr>
          <a:xfrm>
            <a:off x="822960" y="5916168"/>
            <a:ext cx="914400" cy="82296"/>
          </a:xfrm>
          <a:prstGeom prst="roundRect">
            <a:avLst>
              <a:gd name="adj" fmla="val 50000"/>
            </a:avLst>
          </a:prstGeom>
          <a:solidFill>
            <a:srgbClr val="FFC857"/>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FFFFFF"/>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203957"/>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Where conversations get hard</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203957"/>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Three skills, with real phrases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47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203957"/>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FFC857"/>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FFFFFF"/>
                </a:solidFill>
                <a:latin typeface="Arial" pitchFamily="34" charset="0"/>
                <a:ea typeface="Arial" pitchFamily="34" charset="-122"/>
                <a:cs typeface="Arial" pitchFamily="34" charset="-120"/>
              </a:rPr>
              <a:t>Practise and commit</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A9BCD6"/>
                </a:solidFill>
                <a:latin typeface="Arial" pitchFamily="34" charset="0"/>
                <a:ea typeface="Arial" pitchFamily="34" charset="-122"/>
                <a:cs typeface="Arial" pitchFamily="34" charset="-120"/>
              </a:rPr>
              <a:t>About 18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What’s the hardest part of customer conversations for you?</a:t>
            </a:r>
            <a:endParaRPr lang="en-US" sz="3400" dirty="0"/>
          </a:p>
        </p:txBody>
      </p:sp>
      <p:sp>
        <p:nvSpPr>
          <p:cNvPr id="6" name="Shape 4"/>
          <p:cNvSpPr/>
          <p:nvPr/>
        </p:nvSpPr>
        <p:spPr>
          <a:xfrm>
            <a:off x="822960" y="3200400"/>
            <a:ext cx="5144872" cy="914400"/>
          </a:xfrm>
          <a:prstGeom prst="roundRect">
            <a:avLst>
              <a:gd name="adj" fmla="val 16000"/>
            </a:avLst>
          </a:prstGeom>
          <a:solidFill>
            <a:srgbClr val="203957"/>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Calming upset customers</a:t>
            </a:r>
            <a:endParaRPr lang="en-US" sz="2200" dirty="0"/>
          </a:p>
        </p:txBody>
      </p:sp>
      <p:sp>
        <p:nvSpPr>
          <p:cNvPr id="9" name="Shape 7"/>
          <p:cNvSpPr/>
          <p:nvPr/>
        </p:nvSpPr>
        <p:spPr>
          <a:xfrm>
            <a:off x="6223864" y="3200400"/>
            <a:ext cx="5144872" cy="914400"/>
          </a:xfrm>
          <a:prstGeom prst="roundRect">
            <a:avLst>
              <a:gd name="adj" fmla="val 16000"/>
            </a:avLst>
          </a:prstGeom>
          <a:solidFill>
            <a:srgbClr val="203957"/>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Saying no without losing them</a:t>
            </a:r>
            <a:endParaRPr lang="en-US" sz="2200" dirty="0"/>
          </a:p>
        </p:txBody>
      </p:sp>
      <p:sp>
        <p:nvSpPr>
          <p:cNvPr id="12" name="Shape 10"/>
          <p:cNvSpPr/>
          <p:nvPr/>
        </p:nvSpPr>
        <p:spPr>
          <a:xfrm>
            <a:off x="822960" y="4297680"/>
            <a:ext cx="5144872" cy="914400"/>
          </a:xfrm>
          <a:prstGeom prst="roundRect">
            <a:avLst>
              <a:gd name="adj" fmla="val 16000"/>
            </a:avLst>
          </a:prstGeom>
          <a:solidFill>
            <a:srgbClr val="203957"/>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Explaining complicated things</a:t>
            </a:r>
            <a:endParaRPr lang="en-US" sz="2200" dirty="0"/>
          </a:p>
        </p:txBody>
      </p:sp>
      <p:sp>
        <p:nvSpPr>
          <p:cNvPr id="15" name="Shape 13"/>
          <p:cNvSpPr/>
          <p:nvPr/>
        </p:nvSpPr>
        <p:spPr>
          <a:xfrm>
            <a:off x="6223864" y="4297680"/>
            <a:ext cx="5144872" cy="914400"/>
          </a:xfrm>
          <a:prstGeom prst="roundRect">
            <a:avLst>
              <a:gd name="adj" fmla="val 16000"/>
            </a:avLst>
          </a:prstGeom>
          <a:solidFill>
            <a:srgbClr val="203957"/>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Staying patient on busy days</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C857"/>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0F2A4A">
              <a:alpha val="12000"/>
            </a:srgbClr>
          </a:solidFill>
          <a:ln/>
        </p:spPr>
      </p:sp>
      <p:sp>
        <p:nvSpPr>
          <p:cNvPr id="3" name="Shape 1"/>
          <p:cNvSpPr/>
          <p:nvPr/>
        </p:nvSpPr>
        <p:spPr>
          <a:xfrm>
            <a:off x="10225735" y="4983480"/>
            <a:ext cx="1005840" cy="1005840"/>
          </a:xfrm>
          <a:prstGeom prst="ellipse">
            <a:avLst/>
          </a:prstGeom>
          <a:ln w="76200">
            <a:solidFill>
              <a:srgbClr val="0F2A4A">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0F2A4A"/>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5000" b="1" spc="-100" kern="0" dirty="0">
                <a:solidFill>
                  <a:srgbClr val="0F2A4A"/>
                </a:solidFill>
                <a:latin typeface="Arial" pitchFamily="34" charset="0"/>
                <a:ea typeface="Arial" pitchFamily="34" charset="-122"/>
                <a:cs typeface="Arial" pitchFamily="34" charset="-120"/>
              </a:rPr>
              <a:t>Three skills for every customer</a:t>
            </a:r>
            <a:endParaRPr lang="en-US" sz="5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Listen first, then solve</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Let them finish</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Don’t interrupt the first explanation, even if you already know the answer. People calm down once they feel fully heard.</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Reflect it back</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Sum it up in one line: “So the order came late and the wrong size. Is that right?” It shows you listened and checks the facts.</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Ask what good looks like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“What would a good outcome be for you?” tells you what they need before you offer a fix that misses the point.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Customer service training</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Calming an upset customer</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Acknowledge the feeling</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“I can see why that’s frustrating” recognises how they feel without arguing the facts or admitting fault.</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Slow your pace and volume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Speak a little slower and quieter than the customer. People tend to match the tone they hear back.</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Name the next step and time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“I’ll check with the warehouse and call you back by 3 pm.” A specific promise calms people, so keep it.</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Customer service training</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FFFFFF"/>
                </a:solidFill>
                <a:latin typeface="Arial" pitchFamily="34" charset="0"/>
                <a:ea typeface="Arial" pitchFamily="34" charset="-122"/>
                <a:cs typeface="Arial" pitchFamily="34" charset="-120"/>
              </a:rPr>
              <a:t>Saying no and closing well</a:t>
            </a:r>
            <a:endParaRPr lang="en-US" sz="3800" dirty="0"/>
          </a:p>
        </p:txBody>
      </p:sp>
      <p:sp>
        <p:nvSpPr>
          <p:cNvPr id="5" name="Shape 3"/>
          <p:cNvSpPr/>
          <p:nvPr/>
        </p:nvSpPr>
        <p:spPr>
          <a:xfrm>
            <a:off x="822960" y="2514600"/>
            <a:ext cx="3332378" cy="3337560"/>
          </a:xfrm>
          <a:prstGeom prst="roundRect">
            <a:avLst>
              <a:gd name="adj" fmla="val 5488"/>
            </a:avLst>
          </a:prstGeom>
          <a:solidFill>
            <a:srgbClr val="203957"/>
          </a:solidFill>
          <a:ln/>
        </p:spPr>
      </p:sp>
      <p:sp>
        <p:nvSpPr>
          <p:cNvPr id="6" name="Text 4"/>
          <p:cNvSpPr/>
          <p:nvPr/>
        </p:nvSpPr>
        <p:spPr>
          <a:xfrm>
            <a:off x="1143000"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Lead with what you can do</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Swap “We can’t refund that” for “What I can do is replace it today.” Same policy, a very different feeling.</a:t>
            </a:r>
            <a:endParaRPr lang="en-US" sz="1500" dirty="0"/>
          </a:p>
        </p:txBody>
      </p:sp>
      <p:sp>
        <p:nvSpPr>
          <p:cNvPr id="9" name="Shape 7"/>
          <p:cNvSpPr/>
          <p:nvPr/>
        </p:nvSpPr>
        <p:spPr>
          <a:xfrm>
            <a:off x="4429658" y="2514600"/>
            <a:ext cx="3332378" cy="3337560"/>
          </a:xfrm>
          <a:prstGeom prst="roundRect">
            <a:avLst>
              <a:gd name="adj" fmla="val 5488"/>
            </a:avLst>
          </a:prstGeom>
          <a:solidFill>
            <a:srgbClr val="203957"/>
          </a:solidFill>
          <a:ln/>
        </p:spPr>
      </p:sp>
      <p:sp>
        <p:nvSpPr>
          <p:cNvPr id="10" name="Text 8"/>
          <p:cNvSpPr/>
          <p:nvPr/>
        </p:nvSpPr>
        <p:spPr>
          <a:xfrm>
            <a:off x="4749698"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Give the reason briefly</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One honest sentence on why helps people accept a no. Skip policy jargon and long justifications.</a:t>
            </a:r>
            <a:endParaRPr lang="en-US" sz="1500" dirty="0"/>
          </a:p>
        </p:txBody>
      </p:sp>
      <p:sp>
        <p:nvSpPr>
          <p:cNvPr id="13" name="Shape 11"/>
          <p:cNvSpPr/>
          <p:nvPr/>
        </p:nvSpPr>
        <p:spPr>
          <a:xfrm>
            <a:off x="8036357" y="2514600"/>
            <a:ext cx="3332378" cy="3337560"/>
          </a:xfrm>
          <a:prstGeom prst="roundRect">
            <a:avLst>
              <a:gd name="adj" fmla="val 5488"/>
            </a:avLst>
          </a:prstGeom>
          <a:solidFill>
            <a:srgbClr val="203957"/>
          </a:solidFill>
          <a:ln/>
        </p:spPr>
      </p:sp>
      <p:sp>
        <p:nvSpPr>
          <p:cNvPr id="14" name="Text 12"/>
          <p:cNvSpPr/>
          <p:nvPr/>
        </p:nvSpPr>
        <p:spPr>
          <a:xfrm>
            <a:off x="8356397" y="2834640"/>
            <a:ext cx="502920" cy="502920"/>
          </a:xfrm>
          <a:prstGeom prst="ellipse">
            <a:avLst/>
          </a:prstGeom>
          <a:solidFill>
            <a:srgbClr val="FFC857"/>
          </a:solidFill>
          <a:ln/>
        </p:spPr>
        <p:txBody>
          <a:bodyPr wrap="square" lIns="0" tIns="0" rIns="0" bIns="0" rtlCol="0" anchor="ctr"/>
          <a:lstStyle/>
          <a:p>
            <a:pPr algn="ctr" indent="0" marL="0">
              <a:buNone/>
            </a:pPr>
            <a:r>
              <a:rPr lang="en-US" sz="1600" b="1" dirty="0">
                <a:solidFill>
                  <a:srgbClr val="0F2A4A"/>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FFFFFF"/>
                </a:solidFill>
                <a:latin typeface="Arial" pitchFamily="34" charset="0"/>
                <a:ea typeface="Arial" pitchFamily="34" charset="-122"/>
                <a:cs typeface="Arial" pitchFamily="34" charset="-120"/>
              </a:rPr>
              <a:t>Confirm before you close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FFFFFF"/>
                </a:solidFill>
                <a:latin typeface="Arial" pitchFamily="34" charset="0"/>
                <a:ea typeface="Arial" pitchFamily="34" charset="-122"/>
                <a:cs typeface="Arial" pitchFamily="34" charset="-120"/>
              </a:rPr>
              <a:t>Recap what happens next and ask “Is there anything else I can help with today?” so nothing is left hanging.</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Customer service training</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FFC857"/>
          </a:solidFill>
          <a:ln/>
        </p:spPr>
        <p:txBody>
          <a:bodyPr wrap="square" lIns="0" tIns="0" rIns="0" bIns="0" rtlCol="0" anchor="ctr"/>
          <a:lstStyle/>
          <a:p>
            <a:pPr algn="ctr" indent="0" marL="0">
              <a:buNone/>
            </a:pPr>
            <a:r>
              <a:rPr lang="en-US" sz="12000" b="1" dirty="0">
                <a:solidFill>
                  <a:srgbClr val="0F2A4A"/>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FFC857"/>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Think of a tough customer moment. What would you say differently now?</a:t>
            </a:r>
            <a:endParaRPr lang="en-US" sz="3400" dirty="0"/>
          </a:p>
        </p:txBody>
      </p:sp>
      <p:sp>
        <p:nvSpPr>
          <p:cNvPr id="7" name="Shape 5"/>
          <p:cNvSpPr/>
          <p:nvPr/>
        </p:nvSpPr>
        <p:spPr>
          <a:xfrm>
            <a:off x="3474720" y="4983480"/>
            <a:ext cx="457200" cy="73152"/>
          </a:xfrm>
          <a:prstGeom prst="roundRect">
            <a:avLst>
              <a:gd name="adj" fmla="val 50000"/>
            </a:avLst>
          </a:prstGeom>
          <a:solidFill>
            <a:srgbClr val="FFC857"/>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A9BCD6"/>
                </a:solidFill>
                <a:latin typeface="Arial" pitchFamily="34" charset="0"/>
                <a:ea typeface="Arial" pitchFamily="34" charset="-122"/>
                <a:cs typeface="Arial" pitchFamily="34" charset="-120"/>
              </a:rPr>
              <a:t>Pairs: one customer, one agent, then swap</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932688"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A customer is angry about a late order. What should you do first?</a:t>
            </a:r>
            <a:endParaRPr lang="en-US" sz="34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Explain the delivery policy</a:t>
            </a:r>
            <a:endParaRPr lang="en-US" sz="2200" dirty="0"/>
          </a:p>
        </p:txBody>
      </p:sp>
      <p:sp>
        <p:nvSpPr>
          <p:cNvPr id="8" name="Shape 6"/>
          <p:cNvSpPr/>
          <p:nvPr/>
        </p:nvSpPr>
        <p:spPr>
          <a:xfrm>
            <a:off x="6223864" y="3200400"/>
            <a:ext cx="5144872" cy="914400"/>
          </a:xfrm>
          <a:prstGeom prst="roundRect">
            <a:avLst>
              <a:gd name="adj" fmla="val 16000"/>
            </a:avLst>
          </a:prstGeom>
          <a:solidFill>
            <a:srgbClr val="2039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Let them finish and acknowledge it</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Offer a discount straight away</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solidFill>
                <a:latin typeface="Arial" pitchFamily="34" charset="0"/>
                <a:ea typeface="Arial" pitchFamily="34" charset="-122"/>
                <a:cs typeface="Arial" pitchFamily="34" charset="-120"/>
              </a:rPr>
              <a:t>Pass them to a manager</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A9BCD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1170432"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FFFFFF"/>
                </a:solidFill>
                <a:latin typeface="Arial" pitchFamily="34" charset="0"/>
                <a:ea typeface="Arial" pitchFamily="34" charset="-122"/>
                <a:cs typeface="Arial" pitchFamily="34" charset="-120"/>
              </a:rPr>
              <a:t>A customer is angry about a late order. What should you do first?</a:t>
            </a:r>
            <a:endParaRPr lang="en-US" sz="3400" dirty="0"/>
          </a:p>
        </p:txBody>
      </p:sp>
      <p:sp>
        <p:nvSpPr>
          <p:cNvPr id="5" name="Shape 3"/>
          <p:cNvSpPr/>
          <p:nvPr/>
        </p:nvSpPr>
        <p:spPr>
          <a:xfrm>
            <a:off x="822960" y="3200400"/>
            <a:ext cx="5144872" cy="914400"/>
          </a:xfrm>
          <a:prstGeom prst="roundRect">
            <a:avLst>
              <a:gd name="adj" fmla="val 16000"/>
            </a:avLst>
          </a:prstGeom>
          <a:solidFill>
            <a:srgbClr val="203957"/>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Explain the delivery policy</a:t>
            </a:r>
            <a:endParaRPr lang="en-US" sz="2200" dirty="0"/>
          </a:p>
        </p:txBody>
      </p:sp>
      <p:sp>
        <p:nvSpPr>
          <p:cNvPr id="8" name="Shape 6"/>
          <p:cNvSpPr/>
          <p:nvPr/>
        </p:nvSpPr>
        <p:spPr>
          <a:xfrm>
            <a:off x="6223864" y="3200400"/>
            <a:ext cx="5144872" cy="914400"/>
          </a:xfrm>
          <a:prstGeom prst="roundRect">
            <a:avLst>
              <a:gd name="adj" fmla="val 16000"/>
            </a:avLst>
          </a:prstGeom>
          <a:solidFill>
            <a:srgbClr val="FFC857"/>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0F2A4A"/>
                </a:solidFill>
                <a:latin typeface="Arial" pitchFamily="34" charset="0"/>
                <a:ea typeface="Arial" pitchFamily="34" charset="-122"/>
                <a:cs typeface="Arial" pitchFamily="34" charset="-120"/>
              </a:rPr>
              <a:t>Let them finish and acknowledge it</a:t>
            </a:r>
            <a:endParaRPr lang="en-US" sz="2200" dirty="0"/>
          </a:p>
        </p:txBody>
      </p:sp>
      <p:sp>
        <p:nvSpPr>
          <p:cNvPr id="11" name="Shape 9"/>
          <p:cNvSpPr/>
          <p:nvPr/>
        </p:nvSpPr>
        <p:spPr>
          <a:xfrm>
            <a:off x="822960" y="4297680"/>
            <a:ext cx="5144872" cy="914400"/>
          </a:xfrm>
          <a:prstGeom prst="roundRect">
            <a:avLst>
              <a:gd name="adj" fmla="val 16000"/>
            </a:avLst>
          </a:prstGeom>
          <a:solidFill>
            <a:srgbClr val="203957"/>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Offer a discount straight away</a:t>
            </a:r>
            <a:endParaRPr lang="en-US" sz="2200" dirty="0"/>
          </a:p>
        </p:txBody>
      </p:sp>
      <p:sp>
        <p:nvSpPr>
          <p:cNvPr id="14" name="Shape 12"/>
          <p:cNvSpPr/>
          <p:nvPr/>
        </p:nvSpPr>
        <p:spPr>
          <a:xfrm>
            <a:off x="6223864" y="4297680"/>
            <a:ext cx="5144872" cy="914400"/>
          </a:xfrm>
          <a:prstGeom prst="roundRect">
            <a:avLst>
              <a:gd name="adj" fmla="val 16000"/>
            </a:avLst>
          </a:prstGeom>
          <a:solidFill>
            <a:srgbClr val="203957"/>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FFC857">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FFFFFF">
                    <a:alpha val="50000"/>
                  </a:srgbClr>
                </a:solidFill>
                <a:latin typeface="Arial" pitchFamily="34" charset="0"/>
                <a:ea typeface="Arial" pitchFamily="34" charset="-122"/>
                <a:cs typeface="Arial" pitchFamily="34" charset="-120"/>
              </a:rPr>
              <a:t>Pass them to a manager</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Let them finish, then reflect back</a:t>
            </a:r>
            <a:endParaRPr lang="en-US" sz="2200" dirty="0"/>
          </a:p>
        </p:txBody>
      </p:sp>
      <p:sp>
        <p:nvSpPr>
          <p:cNvPr id="7" name="Shape 5"/>
          <p:cNvSpPr/>
          <p:nvPr/>
        </p:nvSpPr>
        <p:spPr>
          <a:xfrm>
            <a:off x="4754880" y="2578608"/>
            <a:ext cx="6613855" cy="1444752"/>
          </a:xfrm>
          <a:prstGeom prst="roundRect">
            <a:avLst>
              <a:gd name="adj" fmla="val 11392"/>
            </a:avLst>
          </a:prstGeom>
          <a:solidFill>
            <a:srgbClr val="203957"/>
          </a:solidFill>
          <a:ln/>
        </p:spPr>
      </p:sp>
      <p:sp>
        <p:nvSpPr>
          <p:cNvPr id="8" name="Text 6"/>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Acknowledge the feeling first</a:t>
            </a:r>
            <a:endParaRPr lang="en-US" sz="2200" dirty="0"/>
          </a:p>
        </p:txBody>
      </p:sp>
      <p:sp>
        <p:nvSpPr>
          <p:cNvPr id="10" name="Shape 8"/>
          <p:cNvSpPr/>
          <p:nvPr/>
        </p:nvSpPr>
        <p:spPr>
          <a:xfrm>
            <a:off x="4754880" y="4242816"/>
            <a:ext cx="6613855" cy="1444752"/>
          </a:xfrm>
          <a:prstGeom prst="roundRect">
            <a:avLst>
              <a:gd name="adj" fmla="val 11392"/>
            </a:avLst>
          </a:prstGeom>
          <a:solidFill>
            <a:srgbClr val="203957"/>
          </a:solidFill>
          <a:ln/>
        </p:spPr>
      </p:sp>
      <p:sp>
        <p:nvSpPr>
          <p:cNvPr id="11" name="Text 9"/>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Lead with what you can do</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Customer service training</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FFC857"/>
          </a:solidFill>
          <a:ln/>
        </p:spPr>
        <p:txBody>
          <a:bodyPr wrap="square" lIns="0" tIns="0" rIns="0" bIns="0" rtlCol="0" anchor="ctr"/>
          <a:lstStyle/>
          <a:p>
            <a:pPr algn="ctr" indent="0" marL="0">
              <a:buNone/>
            </a:pPr>
            <a:r>
              <a:rPr lang="en-US" sz="1200" b="1" spc="200" kern="0" dirty="0">
                <a:solidFill>
                  <a:srgbClr val="0F2A4A"/>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5400" b="1" spc="-100" kern="0" dirty="0">
                <a:solidFill>
                  <a:srgbClr val="FFFFFF"/>
                </a:solidFill>
                <a:latin typeface="Arial" pitchFamily="34" charset="0"/>
                <a:ea typeface="Arial" pitchFamily="34" charset="-122"/>
                <a:cs typeface="Arial" pitchFamily="34" charset="-120"/>
              </a:rPr>
              <a:t>Who role-plays the next call?</a:t>
            </a:r>
            <a:endParaRPr lang="en-US" sz="54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A9BCD6"/>
                </a:solidFill>
                <a:latin typeface="Arial" pitchFamily="34" charset="0"/>
                <a:ea typeface="Arial" pitchFamily="34" charset="-122"/>
                <a:cs typeface="Arial" pitchFamily="34" charset="-120"/>
              </a:rPr>
              <a:t>Say CALL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FFC857">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FFFFFF"/>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203957"/>
          </a:solidFill>
          <a:ln/>
        </p:spPr>
      </p:sp>
      <p:sp>
        <p:nvSpPr>
          <p:cNvPr id="5" name="Text 3"/>
          <p:cNvSpPr/>
          <p:nvPr/>
        </p:nvSpPr>
        <p:spPr>
          <a:xfrm>
            <a:off x="5074920" y="1362456"/>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Use one new phrase on your next call</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203957"/>
          </a:solidFill>
          <a:ln/>
        </p:spPr>
      </p:sp>
      <p:sp>
        <p:nvSpPr>
          <p:cNvPr id="9" name="Text 7"/>
          <p:cNvSpPr/>
          <p:nvPr/>
        </p:nvSpPr>
        <p:spPr>
          <a:xfrm>
            <a:off x="5074920" y="3026664"/>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Note one hard moment this week</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203957"/>
          </a:solidFill>
          <a:ln/>
        </p:spPr>
      </p:sp>
      <p:sp>
        <p:nvSpPr>
          <p:cNvPr id="13" name="Text 11"/>
          <p:cNvSpPr/>
          <p:nvPr/>
        </p:nvSpPr>
        <p:spPr>
          <a:xfrm>
            <a:off x="5074920" y="4690872"/>
            <a:ext cx="548640" cy="548640"/>
          </a:xfrm>
          <a:prstGeom prst="ellipse">
            <a:avLst/>
          </a:prstGeom>
          <a:solidFill>
            <a:srgbClr val="FFC857"/>
          </a:solidFill>
          <a:ln/>
        </p:spPr>
        <p:txBody>
          <a:bodyPr wrap="square" lIns="0" tIns="0" rIns="0" bIns="0" rtlCol="0" anchor="ctr"/>
          <a:lstStyle/>
          <a:p>
            <a:pPr algn="ctr" indent="0" marL="0">
              <a:buNone/>
            </a:pPr>
            <a:r>
              <a:rPr lang="en-US" sz="1800" b="1" dirty="0">
                <a:solidFill>
                  <a:srgbClr val="0F2A4A"/>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Swap a tricky case with a colleague</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A9BCD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A9BCD6"/>
                </a:solidFill>
                <a:latin typeface="Arial" pitchFamily="34" charset="0"/>
                <a:ea typeface="Arial" pitchFamily="34" charset="-122"/>
                <a:cs typeface="Arial" pitchFamily="34" charset="-120"/>
              </a:rPr>
              <a:t>Customer service training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2A4A"/>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C857">
              <a:alpha val="14000"/>
            </a:srgbClr>
          </a:solidFill>
          <a:ln/>
        </p:spPr>
      </p:sp>
      <p:sp>
        <p:nvSpPr>
          <p:cNvPr id="3" name="Shape 1"/>
          <p:cNvSpPr/>
          <p:nvPr/>
        </p:nvSpPr>
        <p:spPr>
          <a:xfrm>
            <a:off x="10225735" y="4983480"/>
            <a:ext cx="1005840" cy="1005840"/>
          </a:xfrm>
          <a:prstGeom prst="ellipse">
            <a:avLst/>
          </a:prstGeom>
          <a:ln w="76200">
            <a:solidFill>
              <a:srgbClr val="FFC857">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FFC857"/>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FFFFFF"/>
                </a:solidFill>
                <a:latin typeface="Arial" pitchFamily="34" charset="0"/>
                <a:ea typeface="Arial" pitchFamily="34" charset="-122"/>
                <a:cs typeface="Arial" pitchFamily="34" charset="-120"/>
              </a:rPr>
              <a:t>Thank you. Every customer deserves to feel heard.</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A9BCD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service training template</dc:title>
  <dc:subject>PptxGenJS Presentation</dc:subject>
  <dc:creator>Claryoo</dc:creator>
  <cp:lastModifiedBy>Claryoo</cp:lastModifiedBy>
  <cp:revision>1</cp:revision>
  <dcterms:created xsi:type="dcterms:W3CDTF">2026-10-14T17:01:24Z</dcterms:created>
  <dcterms:modified xsi:type="dcterms:W3CDTF">2026-10-14T17:01:24Z</dcterms:modified>
</cp:coreProperties>
</file>