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Conflict is normal wherever people care about their work. Today is about handling it well.
DO
Set ground rules: examples stay in the room, and no real disputes between people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see how we handle conflict now, learn three steps to understand, talk and agree, then practise.
DO
Reassure people that role-plays use made-up or low-stakes situations.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This is anonymous. When conflict comes up at work, what do you usually do?
DO
Read the spread without judging any style. If avoiding is high, say it is the most common response and today gives an easier way in.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https://claryoo.com/templates/conflict-resolution-training?ref=deck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Three steps: understand what is going on, talk it through, agree a way forward.
DO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Most conflicts are about something underneath the thing people are arguing over.
DO
Give a simple example, like two people wanting the same meeting room, and ask the room for the interests behind each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How a conversation starts usually decides how it ends.
DO
Read a blaming sentence aloud and have pairs rewrite it as an “I” statement. Share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An agreement only counts if both people know exactly what happens next.
DO
Ask the room for vague agreements they’ve heard, then turn one into a specific action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MIN
SAY
In trios, one person opens a conversation they’ve been putting off, one listens and summarises, one observes. Then swap.
DO
Run three 4 minute rounds. Observers note one thing that helped. Ask for two or three useful opening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Quick check. Which of these is an “I” statement?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https://claryoo.com/templates/conflict-resolution-training?ref=deck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“I felt left out when plans changed”. Ask the room to rewrite one of the others as an “I” 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Keep three things: focus on the issue not the person, use “I” statements and listen, and agree who does what by when.
DO
Ask which one people find hardest. It is usually listening without jumping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
SAY
Let’s try one together in front of the group. I’ll play the other person.
DO
Keep it short and kind. Ask the room what worked, then thank the volunteer warmly.
COLLECTING ANSWERS
In the room: write names on slips of paper and draw one, from the people who said PRACTICE.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Before you go, pick one conversation you’ve been avoiding and write your opening “I” statement.
DO
Give two minutes to write it. Nobody has to share. Remind people to involve HR or a manager for serious issues.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Thank you. The first sentence is the hardest part, and you now have one ready.
DO
Take questions. Offer one-to-one support for anyone with a difficult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conflict-resolution-train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0F2A4A"/>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FFFFF"/>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9BCD6"/>
                </a:solidFill>
                <a:latin typeface="Arial" pitchFamily="34" charset="0"/>
                <a:ea typeface="Arial" pitchFamily="34" charset="-122"/>
                <a:cs typeface="Arial" pitchFamily="34" charset="-120"/>
              </a:rPr>
              <a:t>This slide is hidden when you present. About 71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9BCD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Set ground rules: examples stay in the room, and no real disputes between people here.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Reassure people that role-plays use made-up or low-stakes situations.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Poll: When conflict comes up…</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Read the spread without judging any style. If avoiding is high, say it is the most common response and today gives an…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Understand what’s really goin…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Give a simple example, like two people wanting the same meeting room, and ask the room for the interests behind each…</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Talk it through calmly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Read a blaming sentence aloud and have pairs rewrite it as an “I” statement. Share two.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Agree a way forward</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the room for vague agreements they’ve heard, then turn one into a specific action together.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Run three 4 minute rounds. Observers note one thing that helped. Ask for two or three useful opening lines.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Which of these is an “I…</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Quick check. Which of these is an “I” statement?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The answer is “I felt left out when plans changed”. Ask the room to rewrite one of the others as an “I” statement.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which one people find hardest. It is usually listening without jumping in.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Keep it short and kind. Ask the room what worked, then thank the volunteer warmly.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Give two minutes to write it. Nobody has to share. Remind people to involve HR or a manager for serious issues.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Take questions. Offer one-to-one support for anyone with a difficult situation.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03957"/>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FFFFF"/>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9BCD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C8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TRAINING AND EDUCATION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Conflict resolution training</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9BCD6"/>
                </a:solidFill>
                <a:latin typeface="Arial" pitchFamily="34" charset="0"/>
                <a:ea typeface="Arial" pitchFamily="34" charset="-122"/>
                <a:cs typeface="Arial" pitchFamily="34" charset="-120"/>
              </a:rPr>
              <a:t>Turn tense moments into workable agreements</a:t>
            </a:r>
            <a:endParaRPr lang="en-US" sz="2400" dirty="0"/>
          </a:p>
        </p:txBody>
      </p:sp>
      <p:sp>
        <p:nvSpPr>
          <p:cNvPr id="7" name="Shape 5"/>
          <p:cNvSpPr/>
          <p:nvPr/>
        </p:nvSpPr>
        <p:spPr>
          <a:xfrm>
            <a:off x="822960" y="5916168"/>
            <a:ext cx="914400" cy="82296"/>
          </a:xfrm>
          <a:prstGeom prst="roundRect">
            <a:avLst>
              <a:gd name="adj" fmla="val 50000"/>
            </a:avLst>
          </a:prstGeom>
          <a:solidFill>
            <a:srgbClr val="FFC8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FFFFF"/>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03957"/>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How we handle conflict now</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03957"/>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Understand, talk, agree</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47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03957"/>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Practise a real conversation</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16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When conflict comes up at work, what do you usually do?</a:t>
            </a:r>
            <a:endParaRPr lang="en-US" sz="3400" dirty="0"/>
          </a:p>
        </p:txBody>
      </p:sp>
      <p:sp>
        <p:nvSpPr>
          <p:cNvPr id="6" name="Shape 4"/>
          <p:cNvSpPr/>
          <p:nvPr/>
        </p:nvSpPr>
        <p:spPr>
          <a:xfrm>
            <a:off x="822960" y="3200400"/>
            <a:ext cx="5144872" cy="914400"/>
          </a:xfrm>
          <a:prstGeom prst="roundRect">
            <a:avLst>
              <a:gd name="adj" fmla="val 16000"/>
            </a:avLst>
          </a:prstGeom>
          <a:solidFill>
            <a:srgbClr val="203957"/>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Avoid it and hope it passes</a:t>
            </a:r>
            <a:endParaRPr lang="en-US" sz="2200" dirty="0"/>
          </a:p>
        </p:txBody>
      </p:sp>
      <p:sp>
        <p:nvSpPr>
          <p:cNvPr id="9" name="Shape 7"/>
          <p:cNvSpPr/>
          <p:nvPr/>
        </p:nvSpPr>
        <p:spPr>
          <a:xfrm>
            <a:off x="6223864" y="3200400"/>
            <a:ext cx="5144872" cy="914400"/>
          </a:xfrm>
          <a:prstGeom prst="roundRect">
            <a:avLst>
              <a:gd name="adj" fmla="val 16000"/>
            </a:avLst>
          </a:prstGeom>
          <a:solidFill>
            <a:srgbClr val="203957"/>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Give in to keep the peace</a:t>
            </a:r>
            <a:endParaRPr lang="en-US" sz="2200" dirty="0"/>
          </a:p>
        </p:txBody>
      </p:sp>
      <p:sp>
        <p:nvSpPr>
          <p:cNvPr id="12" name="Shape 10"/>
          <p:cNvSpPr/>
          <p:nvPr/>
        </p:nvSpPr>
        <p:spPr>
          <a:xfrm>
            <a:off x="822960" y="4297680"/>
            <a:ext cx="5144872" cy="914400"/>
          </a:xfrm>
          <a:prstGeom prst="roundRect">
            <a:avLst>
              <a:gd name="adj" fmla="val 16000"/>
            </a:avLst>
          </a:prstGeom>
          <a:solidFill>
            <a:srgbClr val="203957"/>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Push for my view</a:t>
            </a:r>
            <a:endParaRPr lang="en-US" sz="2200" dirty="0"/>
          </a:p>
        </p:txBody>
      </p:sp>
      <p:sp>
        <p:nvSpPr>
          <p:cNvPr id="15" name="Shape 13"/>
          <p:cNvSpPr/>
          <p:nvPr/>
        </p:nvSpPr>
        <p:spPr>
          <a:xfrm>
            <a:off x="6223864" y="4297680"/>
            <a:ext cx="5144872" cy="914400"/>
          </a:xfrm>
          <a:prstGeom prst="roundRect">
            <a:avLst>
              <a:gd name="adj" fmla="val 16000"/>
            </a:avLst>
          </a:prstGeom>
          <a:solidFill>
            <a:srgbClr val="203957"/>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Look for a middle ground</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C8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0F2A4A">
              <a:alpha val="12000"/>
            </a:srgbClr>
          </a:solidFill>
          <a:ln/>
        </p:spPr>
      </p:sp>
      <p:sp>
        <p:nvSpPr>
          <p:cNvPr id="3" name="Shape 1"/>
          <p:cNvSpPr/>
          <p:nvPr/>
        </p:nvSpPr>
        <p:spPr>
          <a:xfrm>
            <a:off x="10225735" y="4983480"/>
            <a:ext cx="1005840" cy="1005840"/>
          </a:xfrm>
          <a:prstGeom prst="ellipse">
            <a:avLst/>
          </a:prstGeom>
          <a:ln w="76200">
            <a:solidFill>
              <a:srgbClr val="0F2A4A">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0F2A4A"/>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5000" b="1" spc="-100" kern="0" dirty="0">
                <a:solidFill>
                  <a:srgbClr val="0F2A4A"/>
                </a:solidFill>
                <a:latin typeface="Arial" pitchFamily="34" charset="0"/>
                <a:ea typeface="Arial" pitchFamily="34" charset="-122"/>
                <a:cs typeface="Arial" pitchFamily="34" charset="-120"/>
              </a:rPr>
              <a:t>Three steps through any conflict</a:t>
            </a:r>
            <a:endParaRPr lang="en-US" sz="5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Understand what’s really going on</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Separate person and problem</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Talk about the issue, not someone’s character. “The handover was late” lands better than “You’re careless”.</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Find interests behind positions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A position is what someone asks for, the interest is why. Ask “What matters most to you here?” to find it.</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Know your default style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Most of us lean to avoiding, giving in, competing, compromising or collaborating. Notice yours and when it doesn’t fit.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Conflict resolution training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Talk it through calmly</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Choose the moment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Talk privately and soon, once emotions have cooled: “Have you got 15 minutes today to talk about the handover?”</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Use “I” statements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Say what happened, its effect and what you need: “When the report came late, I missed my deadline. Can we agree a time?”</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Listen to understand</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Let them finish, then summarise their view before giving yours. People listen better once they feel understood.</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Conflict resolution training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Agree a way forward</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Generate options together</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List several options before judging any. Ask “What could we try?” so both people own the solution.</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Agree specific actions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Settle who does what by when. “Status update by Tuesday noon” works better than “communicate better”.</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Follow up</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Book a short check in a week or two later to see if the agreement holds, and adjust it together if it doesn’t.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Conflict resolution training</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C857"/>
          </a:solidFill>
          <a:ln/>
        </p:spPr>
        <p:txBody>
          <a:bodyPr wrap="square" lIns="0" tIns="0" rIns="0" bIns="0" rtlCol="0" anchor="ctr"/>
          <a:lstStyle/>
          <a:p>
            <a:pPr algn="ctr" indent="0" marL="0">
              <a:buNone/>
            </a:pPr>
            <a:r>
              <a:rPr lang="en-US" sz="12000" b="1" dirty="0">
                <a:solidFill>
                  <a:srgbClr val="0F2A4A"/>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Think of a disagreement you’ve put off. What first sentence could you say?</a:t>
            </a:r>
            <a:endParaRPr lang="en-US" sz="3400" dirty="0"/>
          </a:p>
        </p:txBody>
      </p:sp>
      <p:sp>
        <p:nvSpPr>
          <p:cNvPr id="7" name="Shape 5"/>
          <p:cNvSpPr/>
          <p:nvPr/>
        </p:nvSpPr>
        <p:spPr>
          <a:xfrm>
            <a:off x="3474720" y="4983480"/>
            <a:ext cx="457200" cy="73152"/>
          </a:xfrm>
          <a:prstGeom prst="roundRect">
            <a:avLst>
              <a:gd name="adj" fmla="val 50000"/>
            </a:avLst>
          </a:prstGeom>
          <a:solidFill>
            <a:srgbClr val="FFC8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9BCD6"/>
                </a:solidFill>
                <a:latin typeface="Arial" pitchFamily="34" charset="0"/>
                <a:ea typeface="Arial" pitchFamily="34" charset="-122"/>
                <a:cs typeface="Arial" pitchFamily="34" charset="-120"/>
              </a:rPr>
              <a:t>Trios: speaker, listener, observer, then swap</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FFFFF"/>
                </a:solidFill>
                <a:latin typeface="Arial" pitchFamily="34" charset="0"/>
                <a:ea typeface="Arial" pitchFamily="34" charset="-122"/>
                <a:cs typeface="Arial" pitchFamily="34" charset="-120"/>
              </a:rPr>
              <a:t>Which of these is an “I” statement?</a:t>
            </a:r>
            <a:endParaRPr lang="en-US" sz="38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You never listen to me</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I felt left out when plans changed</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Everyone thinks you’re wrong</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Why do you always do this?</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1170432"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FFFFFF"/>
                </a:solidFill>
                <a:latin typeface="Arial" pitchFamily="34" charset="0"/>
                <a:ea typeface="Arial" pitchFamily="34" charset="-122"/>
                <a:cs typeface="Arial" pitchFamily="34" charset="-120"/>
              </a:rPr>
              <a:t>Which of these is an “I” statement?</a:t>
            </a:r>
            <a:endParaRPr lang="en-US" sz="38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You never listen to me</a:t>
            </a:r>
            <a:endParaRPr lang="en-US" sz="2200" dirty="0"/>
          </a:p>
        </p:txBody>
      </p:sp>
      <p:sp>
        <p:nvSpPr>
          <p:cNvPr id="8" name="Shape 6"/>
          <p:cNvSpPr/>
          <p:nvPr/>
        </p:nvSpPr>
        <p:spPr>
          <a:xfrm>
            <a:off x="6223864" y="3200400"/>
            <a:ext cx="5144872" cy="914400"/>
          </a:xfrm>
          <a:prstGeom prst="roundRect">
            <a:avLst>
              <a:gd name="adj" fmla="val 16000"/>
            </a:avLst>
          </a:prstGeom>
          <a:solidFill>
            <a:srgbClr val="FFC8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I felt left out when plans changed</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Everyone thinks you’re wrong</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Why do you always do this?</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Focus on the issue, not the person</a:t>
            </a:r>
            <a:endParaRPr lang="en-US" sz="2200" dirty="0"/>
          </a:p>
        </p:txBody>
      </p:sp>
      <p:sp>
        <p:nvSpPr>
          <p:cNvPr id="7" name="Shape 5"/>
          <p:cNvSpPr/>
          <p:nvPr/>
        </p:nvSpPr>
        <p:spPr>
          <a:xfrm>
            <a:off x="4754880" y="2578608"/>
            <a:ext cx="6613855" cy="1444752"/>
          </a:xfrm>
          <a:prstGeom prst="roundRect">
            <a:avLst>
              <a:gd name="adj" fmla="val 11392"/>
            </a:avLst>
          </a:prstGeom>
          <a:solidFill>
            <a:srgbClr val="203957"/>
          </a:solidFill>
          <a:ln/>
        </p:spPr>
      </p:sp>
      <p:sp>
        <p:nvSpPr>
          <p:cNvPr id="8" name="Text 6"/>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Use “I” statements and listen</a:t>
            </a:r>
            <a:endParaRPr lang="en-US" sz="2200" dirty="0"/>
          </a:p>
        </p:txBody>
      </p:sp>
      <p:sp>
        <p:nvSpPr>
          <p:cNvPr id="10" name="Shape 8"/>
          <p:cNvSpPr/>
          <p:nvPr/>
        </p:nvSpPr>
        <p:spPr>
          <a:xfrm>
            <a:off x="4754880" y="4242816"/>
            <a:ext cx="6613855" cy="1444752"/>
          </a:xfrm>
          <a:prstGeom prst="roundRect">
            <a:avLst>
              <a:gd name="adj" fmla="val 11392"/>
            </a:avLst>
          </a:prstGeom>
          <a:solidFill>
            <a:srgbClr val="203957"/>
          </a:solidFill>
          <a:ln/>
        </p:spPr>
      </p:sp>
      <p:sp>
        <p:nvSpPr>
          <p:cNvPr id="11" name="Text 9"/>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Agree who does what by when</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Conflict resolution training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5400" b="1" spc="-100" kern="0" dirty="0">
                <a:solidFill>
                  <a:srgbClr val="FFFFFF"/>
                </a:solidFill>
                <a:latin typeface="Arial" pitchFamily="34" charset="0"/>
                <a:ea typeface="Arial" pitchFamily="34" charset="-122"/>
                <a:cs typeface="Arial" pitchFamily="34" charset="-120"/>
              </a:rPr>
              <a:t>Who tries the next role-play?</a:t>
            </a:r>
            <a:endParaRPr lang="en-US" sz="54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A9BCD6"/>
                </a:solidFill>
                <a:latin typeface="Arial" pitchFamily="34" charset="0"/>
                <a:ea typeface="Arial" pitchFamily="34" charset="-122"/>
                <a:cs typeface="Arial" pitchFamily="34" charset="-120"/>
              </a:rPr>
              <a:t>Say PRACTICE to be in the draw.</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Plan one conversation you’ve avoided</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03957"/>
          </a:solidFill>
          <a:ln/>
        </p:spPr>
      </p:sp>
      <p:sp>
        <p:nvSpPr>
          <p:cNvPr id="9" name="Text 7"/>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Write your opening “I” statement</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03957"/>
          </a:solidFill>
          <a:ln/>
        </p:spPr>
      </p:sp>
      <p:sp>
        <p:nvSpPr>
          <p:cNvPr id="13" name="Text 11"/>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Book a follow up after you talk</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Conflict resolution training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C8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FFFFF"/>
                </a:solidFill>
                <a:latin typeface="Arial" pitchFamily="34" charset="0"/>
                <a:ea typeface="Arial" pitchFamily="34" charset="-122"/>
                <a:cs typeface="Arial" pitchFamily="34" charset="-120"/>
              </a:rPr>
              <a:t>Thank you. Go have that conversation.</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9BCD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resolution training template</dc:title>
  <dc:subject>PptxGenJS Presentation</dc:subject>
  <dc:creator>Claryoo</dc:creator>
  <cp:lastModifiedBy>Claryoo</cp:lastModifiedBy>
  <cp:revision>1</cp:revision>
  <dcterms:created xsi:type="dcterms:W3CDTF">2026-10-14T17:01:24Z</dcterms:created>
  <dcterms:modified xsi:type="dcterms:W3CDTF">2026-10-14T17:01:24Z</dcterms:modified>
</cp:coreProperties>
</file>