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everyone. We have a quorum, so let’s begin. Does anyone have an interest to declare on today’s items?
DO
Note apologies, confirm quorum and record any declared conflicts in the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Here’s today’s agenda. Can we approve the minutes of the last meeting and the consent items together?
DO
Ask if anyone wants an item moved off the consent agenda. If not, take approval in one go and note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Before we look at the numbers, I want an honest sense of how clear the finance report was.
DO
If two or more say partly or not really, ask the treasurer to slow down and explain the key lines. Don’t name anyone.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https://claryoo.com/templates/board-meeting?ref=deck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look at where we stand, starting with how we run this meeting.
DO
Move into the first teaching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A few simple rules keep this meeting short and our decisions sound.
DO
Point to the conflicts register. Remind members that papers are read before the meeting, not during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Every one of us shares responsibility for the finances, so let’s make sure they’re clear to everyone.
DO
Ask the treasurer to walk through the three points using this quarter’s figures. Invite questions on each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SAY
Here’s the decision in front of us. I’ll go round the table for one point each before we decide.
DO
Hear every member once before open debate. State the proposal, take the vote and read back the decision for the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We have limited time left, so let’s choose where to spend it.
DO
Give the top item most of the remaining time. Park the rest for the next meeting or a subgroup.
COLLECTING ANSWERS
In the room: read each letter out and count the hands.
Online: ask people to type their letter in the chat.
Want the votes counted live, with the quiet people included? Run this poll live with Claryoo, free: https://claryoo.com/templates/board-meeting?ref=deck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Let me sum up what we decided today.
DO
Read each decision with its owner and date. Ask the secretary to confirm they have it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Finally, a quick and anonymous rating of how well this meeting used our time.
DO
If not well comes up, ask for one change by email before the next meeting.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https://claryoo.com/templates/board-meeting?ref=deck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Here are the actions for everyone before we meet again.
DO
Confirm the date of the next meeting and when papers will go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 you, everyone. The meeting is closed.
DO
Note the closing time for the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board-meet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7F3EC"/>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2372A"/>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55786A"/>
                </a:solidFill>
                <a:latin typeface="Arial" pitchFamily="34" charset="0"/>
                <a:ea typeface="Arial" pitchFamily="34" charset="-122"/>
                <a:cs typeface="Arial" pitchFamily="34" charset="-120"/>
              </a:rPr>
              <a:t>This slide is hidden when you present. About 60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55786A"/>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Note apologies, confirm quorum and record any declared conflicts in the minutes.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Ask if anyone wants an item moved off the consent agenda. If not, take approval in one go and note it.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How well do you underst…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two or more say partly or not really, ask the treasurer to slow down and explain the key lines. Don’t name anyone.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Move into the first teaching 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How we run this meeting</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Point to the conflicts register. Remind members that papers are read before the meeting, not during it.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Reading the finances in five…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Ask the treasurer to walk through the three points using this quarter’s figures. Invite questions on each before movi…</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Hear every member once before open debate. State the proposal, take the vote and read back the decision for the minut…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Which item needs the mo…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Give the top item most of the remaining time. Park the rest for the next meeting or a subgroup.</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Read each decision with its owner and date. Ask the secretary to confirm they have it right.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How well did this meeti…</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not well comes up, ask for one change by email before the next meeting.</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Confirm the date of the next meeting and when papers will go out.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Note the closing time for the minutes.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8E6DE"/>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2372A"/>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55786A"/>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2E8B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NONPROFITS AND COMMUNITY</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7200" b="1" spc="-100" kern="0" dirty="0">
                <a:solidFill>
                  <a:srgbClr val="12372A"/>
                </a:solidFill>
                <a:latin typeface="Arial" pitchFamily="34" charset="0"/>
                <a:ea typeface="Arial" pitchFamily="34" charset="-122"/>
                <a:cs typeface="Arial" pitchFamily="34" charset="-120"/>
              </a:rPr>
              <a:t>Board meeting</a:t>
            </a:r>
            <a:endParaRPr lang="en-US" sz="7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55786A"/>
                </a:solidFill>
                <a:latin typeface="Arial" pitchFamily="34" charset="0"/>
                <a:ea typeface="Arial" pitchFamily="34" charset="-122"/>
                <a:cs typeface="Arial" pitchFamily="34" charset="-120"/>
              </a:rPr>
              <a:t>Clear papers, focused discussion, recorded decisions</a:t>
            </a:r>
            <a:endParaRPr lang="en-US" sz="2400" dirty="0"/>
          </a:p>
        </p:txBody>
      </p:sp>
      <p:sp>
        <p:nvSpPr>
          <p:cNvPr id="7" name="Shape 5"/>
          <p:cNvSpPr/>
          <p:nvPr/>
        </p:nvSpPr>
        <p:spPr>
          <a:xfrm>
            <a:off x="822960" y="5916168"/>
            <a:ext cx="914400" cy="82296"/>
          </a:xfrm>
          <a:prstGeom prst="roundRect">
            <a:avLst>
              <a:gd name="adj" fmla="val 50000"/>
            </a:avLst>
          </a:prstGeom>
          <a:solidFill>
            <a:srgbClr val="2E8B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2372A"/>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8E6DE"/>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Opening business and minutes</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9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8E6DE"/>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Finances and key reports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41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8E6DE"/>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Decisions for today</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10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How well do you understand this quarter’s finance report?</a:t>
            </a:r>
            <a:endParaRPr lang="en-US" sz="34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Fully</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Mostly</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Partly</a:t>
            </a:r>
            <a:endParaRPr lang="en-US" sz="2200" dirty="0"/>
          </a:p>
        </p:txBody>
      </p:sp>
      <p:sp>
        <p:nvSpPr>
          <p:cNvPr id="15" name="Shape 13"/>
          <p:cNvSpPr/>
          <p:nvPr/>
        </p:nvSpPr>
        <p:spPr>
          <a:xfrm>
            <a:off x="6223864" y="4297680"/>
            <a:ext cx="5144872" cy="914400"/>
          </a:xfrm>
          <a:prstGeom prst="roundRect">
            <a:avLst>
              <a:gd name="adj" fmla="val 16000"/>
            </a:avLst>
          </a:prstGeom>
          <a:solidFill>
            <a:srgbClr val="D8E6DE"/>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Not really</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E8B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Where we stand</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1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How we run this meeting</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Quorum and conflicts first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Check enough members are present to make decisions. Anyone with a conflict on an item declares it and steps out of that vote.</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Consent agenda</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Routine items like minutes and standard reports are approved together without discussion. Any member can ask to pull one out.</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Decide, then record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Each decision is read back in one sentence with an owner and a date, so the minutes match what the board actually agreed.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Board meeting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2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Reading the finances in five minutes</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Budget against actual</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Look at the gap between what we planned and what happened. Ask about any line that is far off, not every small difference.</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Cash and reserves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Check how many months of running costs our unrestricted reserves would cover, and compare that with our reserves policy.</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Restricted vs unrestricted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Restricted money can only be spent on what the donor gave it for. It can’t cover a gap in general running costs.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Board meeting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2E8B57"/>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What decision do we need today, and what do we need to know first?</a:t>
            </a:r>
            <a:endParaRPr lang="en-US" sz="3400" dirty="0"/>
          </a:p>
        </p:txBody>
      </p:sp>
      <p:sp>
        <p:nvSpPr>
          <p:cNvPr id="7" name="Shape 5"/>
          <p:cNvSpPr/>
          <p:nvPr/>
        </p:nvSpPr>
        <p:spPr>
          <a:xfrm>
            <a:off x="3474720" y="4983480"/>
            <a:ext cx="457200" cy="73152"/>
          </a:xfrm>
          <a:prstGeom prst="roundRect">
            <a:avLst>
              <a:gd name="adj" fmla="val 50000"/>
            </a:avLst>
          </a:prstGeom>
          <a:solidFill>
            <a:srgbClr val="2E8B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55786A"/>
                </a:solidFill>
                <a:latin typeface="Arial" pitchFamily="34" charset="0"/>
                <a:ea typeface="Arial" pitchFamily="34" charset="-122"/>
                <a:cs typeface="Arial" pitchFamily="34" charset="-120"/>
              </a:rPr>
              <a:t>Round the table, one point each, then decide</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Which item needs the most time today?</a:t>
            </a:r>
            <a:endParaRPr lang="en-US" sz="38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Finances</a:t>
            </a:r>
            <a:endParaRPr lang="en-US" sz="2200" dirty="0"/>
          </a:p>
        </p:txBody>
      </p:sp>
      <p:sp>
        <p:nvSpPr>
          <p:cNvPr id="8" name="Shape 6"/>
          <p:cNvSpPr/>
          <p:nvPr/>
        </p:nvSpPr>
        <p:spPr>
          <a:xfrm>
            <a:off x="6223864" y="3200400"/>
            <a:ext cx="5144872" cy="914400"/>
          </a:xfrm>
          <a:prstGeom prst="roundRect">
            <a:avLst>
              <a:gd name="adj" fmla="val 16000"/>
            </a:avLst>
          </a:prstGeom>
          <a:solidFill>
            <a:srgbClr val="D8E6DE"/>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Strategy</a:t>
            </a:r>
            <a:endParaRPr lang="en-US" sz="2200" dirty="0"/>
          </a:p>
        </p:txBody>
      </p:sp>
      <p:sp>
        <p:nvSpPr>
          <p:cNvPr id="11" name="Shape 9"/>
          <p:cNvSpPr/>
          <p:nvPr/>
        </p:nvSpPr>
        <p:spPr>
          <a:xfrm>
            <a:off x="822960" y="4297680"/>
            <a:ext cx="5144872" cy="914400"/>
          </a:xfrm>
          <a:prstGeom prst="roundRect">
            <a:avLst>
              <a:gd name="adj" fmla="val 16000"/>
            </a:avLst>
          </a:prstGeom>
          <a:solidFill>
            <a:srgbClr val="D8E6DE"/>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Risks</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Fundraising</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Decisions recorded with owners</a:t>
            </a:r>
            <a:endParaRPr lang="en-US" sz="2200" dirty="0"/>
          </a:p>
        </p:txBody>
      </p:sp>
      <p:sp>
        <p:nvSpPr>
          <p:cNvPr id="7" name="Shape 5"/>
          <p:cNvSpPr/>
          <p:nvPr/>
        </p:nvSpPr>
        <p:spPr>
          <a:xfrm>
            <a:off x="4754880" y="2578608"/>
            <a:ext cx="6613855" cy="1444752"/>
          </a:xfrm>
          <a:prstGeom prst="roundRect">
            <a:avLst>
              <a:gd name="adj" fmla="val 11392"/>
            </a:avLst>
          </a:prstGeom>
          <a:solidFill>
            <a:srgbClr val="D8E6DE"/>
          </a:solidFill>
          <a:ln/>
        </p:spPr>
      </p:sp>
      <p:sp>
        <p:nvSpPr>
          <p:cNvPr id="8" name="Text 6"/>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Finances understood by all</a:t>
            </a:r>
            <a:endParaRPr lang="en-US" sz="2200" dirty="0"/>
          </a:p>
        </p:txBody>
      </p:sp>
      <p:sp>
        <p:nvSpPr>
          <p:cNvPr id="10" name="Shape 8"/>
          <p:cNvSpPr/>
          <p:nvPr/>
        </p:nvSpPr>
        <p:spPr>
          <a:xfrm>
            <a:off x="4754880" y="4242816"/>
            <a:ext cx="6613855" cy="1444752"/>
          </a:xfrm>
          <a:prstGeom prst="roundRect">
            <a:avLst>
              <a:gd name="adj" fmla="val 11392"/>
            </a:avLst>
          </a:prstGeom>
          <a:solidFill>
            <a:srgbClr val="D8E6DE"/>
          </a:solidFill>
          <a:ln/>
        </p:spPr>
      </p:sp>
      <p:sp>
        <p:nvSpPr>
          <p:cNvPr id="11" name="Text 9"/>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Risks named and assigned</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Board meeting</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How well did this meeting use our time?</a:t>
            </a:r>
            <a:endParaRPr lang="en-US" sz="38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Very well</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Fairly well</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Not well</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Complete your actions by the date</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8E6DE"/>
          </a:solidFill>
          <a:ln/>
        </p:spPr>
      </p:sp>
      <p:sp>
        <p:nvSpPr>
          <p:cNvPr id="9" name="Text 7"/>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Read the next papers a week ahead</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8E6DE"/>
          </a:solidFill>
          <a:ln/>
        </p:spPr>
      </p:sp>
      <p:sp>
        <p:nvSpPr>
          <p:cNvPr id="13" name="Text 11"/>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Tell the chair of new conflicts</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Board meeting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2E8B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2372A"/>
                </a:solidFill>
                <a:latin typeface="Arial" pitchFamily="34" charset="0"/>
                <a:ea typeface="Arial" pitchFamily="34" charset="-122"/>
                <a:cs typeface="Arial" pitchFamily="34" charset="-120"/>
              </a:rPr>
              <a:t>Thank you. Decisions noted.</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55786A"/>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meeting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