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Good evening and welcome to our annual general meeting. We have a quorum, so I declare the meeting open.
DO
Read out apologies and confirm the quorum. Explain who can vote and how votes will be counted.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Here’s what we’ll cover tonight. First, can I have a proposer and seconder to approve last year’s AGM minutes?
DO
Take the vote as your rules set out and announce the result clearly.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Before I talk about the year, I want to hear what you’d like us to focus on next.
DO
Read out the top two priorities. Tell members the new board will start from these, and refer back to them in the closing.
COLLECTING ANSWERS
In the room: read each letter out and count the hands. People can vote for up to two.
Online: ask people to type their letter in the chat.
Want the votes counted live, with the quiet people included? Run this poll live with Claryoo, free: https://claryoo.com/templates/annual-general-meeting?ref=deck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look back at our year together.
DO
Move into the formal business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This is the part of tonight our constitution requires, so I’ll take each item in turn.
DO
Invite the treasurer to present the accounts in plain terms. Leave time for questions before each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Before we vote, here’s exactly how it works so everyone is clear.
DO
Name the tellers. Check your constitution beforehand for majorities, proxies and the chair’s casting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Turn to the people near you. What’s one thing we should keep doing, and one thing to change?
DO
Take four or five answers from the floor. Ask the secretary to note them for the new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We want to hear how well we kept you in the loop this year.
DO
If not well enough is a large share, own it and name one change for the coming year.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https://claryoo.com/templates/annual-general-meeting?ref=deck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To sum up the formal business we’ve done tonight.
DO
Read out each result: minutes approved, accounts received, who was elected.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Now it’s your turn. Let’s draw the first question from the floor.
DO
Answer briefly. If a question needs research, promise a written reply and say when.
COLLECTING ANSWERS
In the room: write names on slips of paper and draw one, from the people who said ASK.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Here’s how you can stay involved this year.
DO
Have sign-up sheets or links ready for committees and membership renewal.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all for coming and for a great year. The meeting is closed.
DO
Note the closing time. Thank outgoing officers by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annual-general-meet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7F3EC"/>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2372A"/>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55786A"/>
                </a:solidFill>
                <a:latin typeface="Arial" pitchFamily="34" charset="0"/>
                <a:ea typeface="Arial" pitchFamily="34" charset="-122"/>
                <a:cs typeface="Arial" pitchFamily="34" charset="-120"/>
              </a:rPr>
              <a:t>This slide is hidden when you present. About 60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55786A"/>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Read out apologies and confirm the quorum. Explain who can vote and how votes will be counted.</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Take the vote as your rules set out and announce the result clearly.</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What should we focus 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Read out the top two priorities. Tell members the new board will start from these, and refer back to them in the clos…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Move into the formal business slides.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The formal business tonight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Invite the treasurer to present the accounts in plain terms. Leave time for questions before each vote.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How voting works tonight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Name the tellers. Check your constitution beforehand for majorities, proxies and the chair’s casting vote.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Take four or five answers from the floor. Ask the secretary to note them for the new board.</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How well did we keep yo…</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If not well enough is a large share, own it and name one change for the coming year.</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Read out each result: minutes approved, accounts received, who was elected.</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Answer briefly. If a question needs research, promise a written reply and say when.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Have sign-up sheets or links ready for committees and membership renewal.</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Note the closing time. Thank outgoing officers by name.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8E6DE"/>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2372A"/>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55786A"/>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2E8B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NONPROFITS AND COMMUNITY</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12372A"/>
                </a:solidFill>
                <a:latin typeface="Arial" pitchFamily="34" charset="0"/>
                <a:ea typeface="Arial" pitchFamily="34" charset="-122"/>
                <a:cs typeface="Arial" pitchFamily="34" charset="-120"/>
              </a:rPr>
              <a:t>Annual general meeting</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55786A"/>
                </a:solidFill>
                <a:latin typeface="Arial" pitchFamily="34" charset="0"/>
                <a:ea typeface="Arial" pitchFamily="34" charset="-122"/>
                <a:cs typeface="Arial" pitchFamily="34" charset="-120"/>
              </a:rPr>
              <a:t>Our year, our accounts and the people who’ll lead us next</a:t>
            </a:r>
            <a:endParaRPr lang="en-US" sz="2400" dirty="0"/>
          </a:p>
        </p:txBody>
      </p:sp>
      <p:sp>
        <p:nvSpPr>
          <p:cNvPr id="7" name="Shape 5"/>
          <p:cNvSpPr/>
          <p:nvPr/>
        </p:nvSpPr>
        <p:spPr>
          <a:xfrm>
            <a:off x="822960" y="5916168"/>
            <a:ext cx="914400" cy="82296"/>
          </a:xfrm>
          <a:prstGeom prst="roundRect">
            <a:avLst>
              <a:gd name="adj" fmla="val 50000"/>
            </a:avLst>
          </a:prstGeom>
          <a:solidFill>
            <a:srgbClr val="2E8B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2372A"/>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8E6DE"/>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Our year in review</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9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8E6DE"/>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Accounts and elections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37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8E6DE"/>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Members’ questions</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14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Pick up to 2</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2372A"/>
                </a:solidFill>
                <a:latin typeface="Arial" pitchFamily="34" charset="0"/>
                <a:ea typeface="Arial" pitchFamily="34" charset="-122"/>
                <a:cs typeface="Arial" pitchFamily="34" charset="-120"/>
              </a:rPr>
              <a:t>What should we focus on next year? Pick two.</a:t>
            </a:r>
            <a:endParaRPr lang="en-US" sz="3800" dirty="0"/>
          </a:p>
        </p:txBody>
      </p:sp>
      <p:sp>
        <p:nvSpPr>
          <p:cNvPr id="6" name="Shape 4"/>
          <p:cNvSpPr/>
          <p:nvPr/>
        </p:nvSpPr>
        <p:spPr>
          <a:xfrm>
            <a:off x="822960" y="3200400"/>
            <a:ext cx="5144872" cy="914400"/>
          </a:xfrm>
          <a:prstGeom prst="roundRect">
            <a:avLst>
              <a:gd name="adj" fmla="val 16000"/>
            </a:avLst>
          </a:prstGeom>
          <a:solidFill>
            <a:srgbClr val="D8E6DE"/>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Growing our membership</a:t>
            </a:r>
            <a:endParaRPr lang="en-US" sz="2200" dirty="0"/>
          </a:p>
        </p:txBody>
      </p:sp>
      <p:sp>
        <p:nvSpPr>
          <p:cNvPr id="9" name="Shape 7"/>
          <p:cNvSpPr/>
          <p:nvPr/>
        </p:nvSpPr>
        <p:spPr>
          <a:xfrm>
            <a:off x="6223864" y="3200400"/>
            <a:ext cx="5144872" cy="914400"/>
          </a:xfrm>
          <a:prstGeom prst="roundRect">
            <a:avLst>
              <a:gd name="adj" fmla="val 16000"/>
            </a:avLst>
          </a:prstGeom>
          <a:solidFill>
            <a:srgbClr val="D8E6DE"/>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More events</a:t>
            </a:r>
            <a:endParaRPr lang="en-US" sz="2200" dirty="0"/>
          </a:p>
        </p:txBody>
      </p:sp>
      <p:sp>
        <p:nvSpPr>
          <p:cNvPr id="12" name="Shape 10"/>
          <p:cNvSpPr/>
          <p:nvPr/>
        </p:nvSpPr>
        <p:spPr>
          <a:xfrm>
            <a:off x="822960" y="4297680"/>
            <a:ext cx="5144872" cy="914400"/>
          </a:xfrm>
          <a:prstGeom prst="roundRect">
            <a:avLst>
              <a:gd name="adj" fmla="val 16000"/>
            </a:avLst>
          </a:prstGeom>
          <a:solidFill>
            <a:srgbClr val="D8E6DE"/>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Better communication</a:t>
            </a:r>
            <a:endParaRPr lang="en-US" sz="2200" dirty="0"/>
          </a:p>
        </p:txBody>
      </p:sp>
      <p:sp>
        <p:nvSpPr>
          <p:cNvPr id="15" name="Shape 13"/>
          <p:cNvSpPr/>
          <p:nvPr/>
        </p:nvSpPr>
        <p:spPr>
          <a:xfrm>
            <a:off x="6223864" y="4297680"/>
            <a:ext cx="5144872" cy="914400"/>
          </a:xfrm>
          <a:prstGeom prst="roundRect">
            <a:avLst>
              <a:gd name="adj" fmla="val 16000"/>
            </a:avLst>
          </a:prstGeom>
          <a:solidFill>
            <a:srgbClr val="D8E6DE"/>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Stronger finances</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E8B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Our year together</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1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The formal business tonight</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Annual report and accounts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The treasurer presents the accounts and any examiner’s or auditor’s report. Members ask questions, then vote to receive them.</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Elections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Officers or trustees stand down and are elected as your rules set out. Read out each nomination and its proposer before the vote.</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Resolutions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Formal resolutions go to members with the notice. Read each one out word for word before the vote, then announce the result.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Annual general meeting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2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How voting works tonight</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Who can vote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Only voting members vote. Guests are welcome to listen. If your rules allow proxies, the chair says how many were received.</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How we count</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Most items pass by a simple majority of votes cast. Some changes, such as amending the constitution, need a larger majority.</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If it’s close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The chair can call a recount or a ballot. Tellers count, and the result is announced and recorded in the minutes.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Annual general meeting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2E8B57"/>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12372A"/>
                </a:solidFill>
                <a:latin typeface="Arial" pitchFamily="34" charset="0"/>
                <a:ea typeface="Arial" pitchFamily="34" charset="-122"/>
                <a:cs typeface="Arial" pitchFamily="34" charset="-120"/>
              </a:rPr>
              <a:t>What’s one thing we should keep doing, and one thing to change?</a:t>
            </a:r>
            <a:endParaRPr lang="en-US" sz="3400" dirty="0"/>
          </a:p>
        </p:txBody>
      </p:sp>
      <p:sp>
        <p:nvSpPr>
          <p:cNvPr id="7" name="Shape 5"/>
          <p:cNvSpPr/>
          <p:nvPr/>
        </p:nvSpPr>
        <p:spPr>
          <a:xfrm>
            <a:off x="3474720" y="4983480"/>
            <a:ext cx="457200" cy="73152"/>
          </a:xfrm>
          <a:prstGeom prst="roundRect">
            <a:avLst>
              <a:gd name="adj" fmla="val 50000"/>
            </a:avLst>
          </a:prstGeom>
          <a:solidFill>
            <a:srgbClr val="2E8B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55786A"/>
                </a:solidFill>
                <a:latin typeface="Arial" pitchFamily="34" charset="0"/>
                <a:ea typeface="Arial" pitchFamily="34" charset="-122"/>
                <a:cs typeface="Arial" pitchFamily="34" charset="-120"/>
              </a:rPr>
              <a:t>Talk with your neighbours for 3 minutes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2372A"/>
                </a:solidFill>
                <a:latin typeface="Arial" pitchFamily="34" charset="0"/>
                <a:ea typeface="Arial" pitchFamily="34" charset="-122"/>
                <a:cs typeface="Arial" pitchFamily="34" charset="-120"/>
              </a:rPr>
              <a:t>How well did we keep you informed this year?</a:t>
            </a:r>
            <a:endParaRPr lang="en-US" sz="3800" dirty="0"/>
          </a:p>
        </p:txBody>
      </p:sp>
      <p:sp>
        <p:nvSpPr>
          <p:cNvPr id="6" name="Shape 4"/>
          <p:cNvSpPr/>
          <p:nvPr/>
        </p:nvSpPr>
        <p:spPr>
          <a:xfrm>
            <a:off x="822960" y="3200400"/>
            <a:ext cx="5144872" cy="914400"/>
          </a:xfrm>
          <a:prstGeom prst="roundRect">
            <a:avLst>
              <a:gd name="adj" fmla="val 16000"/>
            </a:avLst>
          </a:prstGeom>
          <a:solidFill>
            <a:srgbClr val="D8E6DE"/>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Very well</a:t>
            </a:r>
            <a:endParaRPr lang="en-US" sz="2200" dirty="0"/>
          </a:p>
        </p:txBody>
      </p:sp>
      <p:sp>
        <p:nvSpPr>
          <p:cNvPr id="9" name="Shape 7"/>
          <p:cNvSpPr/>
          <p:nvPr/>
        </p:nvSpPr>
        <p:spPr>
          <a:xfrm>
            <a:off x="6223864" y="3200400"/>
            <a:ext cx="5144872" cy="914400"/>
          </a:xfrm>
          <a:prstGeom prst="roundRect">
            <a:avLst>
              <a:gd name="adj" fmla="val 16000"/>
            </a:avLst>
          </a:prstGeom>
          <a:solidFill>
            <a:srgbClr val="D8E6DE"/>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Fairly well</a:t>
            </a:r>
            <a:endParaRPr lang="en-US" sz="2200" dirty="0"/>
          </a:p>
        </p:txBody>
      </p:sp>
      <p:sp>
        <p:nvSpPr>
          <p:cNvPr id="12" name="Shape 10"/>
          <p:cNvSpPr/>
          <p:nvPr/>
        </p:nvSpPr>
        <p:spPr>
          <a:xfrm>
            <a:off x="822960" y="4297680"/>
            <a:ext cx="5144872" cy="914400"/>
          </a:xfrm>
          <a:prstGeom prst="roundRect">
            <a:avLst>
              <a:gd name="adj" fmla="val 16000"/>
            </a:avLst>
          </a:prstGeom>
          <a:solidFill>
            <a:srgbClr val="D8E6DE"/>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Not well enough</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A year of real progress</a:t>
            </a:r>
            <a:endParaRPr lang="en-US" sz="2200" dirty="0"/>
          </a:p>
        </p:txBody>
      </p:sp>
      <p:sp>
        <p:nvSpPr>
          <p:cNvPr id="7" name="Shape 5"/>
          <p:cNvSpPr/>
          <p:nvPr/>
        </p:nvSpPr>
        <p:spPr>
          <a:xfrm>
            <a:off x="4754880" y="2578608"/>
            <a:ext cx="6613855" cy="1444752"/>
          </a:xfrm>
          <a:prstGeom prst="roundRect">
            <a:avLst>
              <a:gd name="adj" fmla="val 11392"/>
            </a:avLst>
          </a:prstGeom>
          <a:solidFill>
            <a:srgbClr val="D8E6DE"/>
          </a:solidFill>
          <a:ln/>
        </p:spPr>
      </p:sp>
      <p:sp>
        <p:nvSpPr>
          <p:cNvPr id="8" name="Text 6"/>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Accounts received and approved</a:t>
            </a:r>
            <a:endParaRPr lang="en-US" sz="2200" dirty="0"/>
          </a:p>
        </p:txBody>
      </p:sp>
      <p:sp>
        <p:nvSpPr>
          <p:cNvPr id="10" name="Shape 8"/>
          <p:cNvSpPr/>
          <p:nvPr/>
        </p:nvSpPr>
        <p:spPr>
          <a:xfrm>
            <a:off x="4754880" y="4242816"/>
            <a:ext cx="6613855" cy="1444752"/>
          </a:xfrm>
          <a:prstGeom prst="roundRect">
            <a:avLst>
              <a:gd name="adj" fmla="val 11392"/>
            </a:avLst>
          </a:prstGeom>
          <a:solidFill>
            <a:srgbClr val="D8E6DE"/>
          </a:solidFill>
          <a:ln/>
        </p:spPr>
      </p:sp>
      <p:sp>
        <p:nvSpPr>
          <p:cNvPr id="11" name="Text 9"/>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A board elected for next year</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Annual general meeting</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5400" b="1" spc="-100" kern="0" dirty="0">
                <a:solidFill>
                  <a:srgbClr val="12372A"/>
                </a:solidFill>
                <a:latin typeface="Arial" pitchFamily="34" charset="0"/>
                <a:ea typeface="Arial" pitchFamily="34" charset="-122"/>
                <a:cs typeface="Arial" pitchFamily="34" charset="-120"/>
              </a:rPr>
              <a:t>First question from the floor</a:t>
            </a:r>
            <a:endParaRPr lang="en-US" sz="54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55786A"/>
                </a:solidFill>
                <a:latin typeface="Arial" pitchFamily="34" charset="0"/>
                <a:ea typeface="Arial" pitchFamily="34" charset="-122"/>
                <a:cs typeface="Arial" pitchFamily="34" charset="-120"/>
              </a:rPr>
              <a:t>Say ASK to be in the draw.</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Renew your membership</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8E6DE"/>
          </a:solidFill>
          <a:ln/>
        </p:spPr>
      </p:sp>
      <p:sp>
        <p:nvSpPr>
          <p:cNvPr id="9" name="Text 7"/>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Join a committee or working group</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8E6DE"/>
          </a:solidFill>
          <a:ln/>
        </p:spPr>
      </p:sp>
      <p:sp>
        <p:nvSpPr>
          <p:cNvPr id="13" name="Text 11"/>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Send ideas to the new board</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Annual general meeting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2E8B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5600" b="1" spc="-100" kern="0" dirty="0">
                <a:solidFill>
                  <a:srgbClr val="12372A"/>
                </a:solidFill>
                <a:latin typeface="Arial" pitchFamily="34" charset="0"/>
                <a:ea typeface="Arial" pitchFamily="34" charset="-122"/>
                <a:cs typeface="Arial" pitchFamily="34" charset="-120"/>
              </a:rPr>
              <a:t>Thank you for a great year</a:t>
            </a:r>
            <a:endParaRPr lang="en-US" sz="5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55786A"/>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general meeting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